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theme/theme13.xml" ContentType="application/vnd.openxmlformats-officedocument.theme+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theme/theme15.xml" ContentType="application/vnd.openxmlformats-officedocument.theme+xml"/>
  <Override PartName="/ppt/slideLayouts/slideLayout37.xml" ContentType="application/vnd.openxmlformats-officedocument.presentationml.slideLayout+xml"/>
  <Override PartName="/ppt/theme/theme16.xml" ContentType="application/vnd.openxmlformats-officedocument.theme+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theme/theme20.xml" ContentType="application/vnd.openxmlformats-officedocument.theme+xml"/>
  <Override PartName="/ppt/slideLayouts/slideLayout42.xml" ContentType="application/vnd.openxmlformats-officedocument.presentationml.slideLayout+xml"/>
  <Override PartName="/ppt/theme/theme21.xml" ContentType="application/vnd.openxmlformats-officedocument.theme+xml"/>
  <Override PartName="/ppt/slideLayouts/slideLayout43.xml" ContentType="application/vnd.openxmlformats-officedocument.presentationml.slideLayout+xml"/>
  <Override PartName="/ppt/theme/theme22.xml" ContentType="application/vnd.openxmlformats-officedocument.theme+xml"/>
  <Override PartName="/ppt/slideLayouts/slideLayout44.xml" ContentType="application/vnd.openxmlformats-officedocument.presentationml.slideLayout+xml"/>
  <Override PartName="/ppt/theme/theme23.xml" ContentType="application/vnd.openxmlformats-officedocument.theme+xml"/>
  <Override PartName="/ppt/slideLayouts/slideLayout45.xml" ContentType="application/vnd.openxmlformats-officedocument.presentationml.slideLayout+xml"/>
  <Override PartName="/ppt/theme/theme24.xml" ContentType="application/vnd.openxmlformats-officedocument.theme+xml"/>
  <Override PartName="/ppt/slideLayouts/slideLayout46.xml" ContentType="application/vnd.openxmlformats-officedocument.presentationml.slideLayout+xml"/>
  <Override PartName="/ppt/theme/theme25.xml" ContentType="application/vnd.openxmlformats-officedocument.theme+xml"/>
  <Override PartName="/ppt/slideLayouts/slideLayout47.xml" ContentType="application/vnd.openxmlformats-officedocument.presentationml.slideLayout+xml"/>
  <Override PartName="/ppt/theme/theme26.xml" ContentType="application/vnd.openxmlformats-officedocument.theme+xml"/>
  <Override PartName="/ppt/slideLayouts/slideLayout48.xml" ContentType="application/vnd.openxmlformats-officedocument.presentationml.slideLayout+xml"/>
  <Override PartName="/ppt/theme/theme27.xml" ContentType="application/vnd.openxmlformats-officedocument.theme+xml"/>
  <Override PartName="/ppt/slideLayouts/slideLayout49.xml" ContentType="application/vnd.openxmlformats-officedocument.presentationml.slideLayout+xml"/>
  <Override PartName="/ppt/theme/theme28.xml" ContentType="application/vnd.openxmlformats-officedocument.theme+xml"/>
  <Override PartName="/ppt/slideLayouts/slideLayout50.xml" ContentType="application/vnd.openxmlformats-officedocument.presentationml.slideLayout+xml"/>
  <Override PartName="/ppt/theme/theme29.xml" ContentType="application/vnd.openxmlformats-officedocument.theme+xml"/>
  <Override PartName="/ppt/slideLayouts/slideLayout51.xml" ContentType="application/vnd.openxmlformats-officedocument.presentationml.slideLayout+xml"/>
  <Override PartName="/ppt/theme/theme30.xml" ContentType="application/vnd.openxmlformats-officedocument.theme+xml"/>
  <Override PartName="/ppt/slideLayouts/slideLayout52.xml" ContentType="application/vnd.openxmlformats-officedocument.presentationml.slideLayout+xml"/>
  <Override PartName="/ppt/theme/theme31.xml" ContentType="application/vnd.openxmlformats-officedocument.theme+xml"/>
  <Override PartName="/ppt/slideLayouts/slideLayout53.xml" ContentType="application/vnd.openxmlformats-officedocument.presentationml.slideLayout+xml"/>
  <Override PartName="/ppt/theme/theme32.xml" ContentType="application/vnd.openxmlformats-officedocument.theme+xml"/>
  <Override PartName="/ppt/slideLayouts/slideLayout54.xml" ContentType="application/vnd.openxmlformats-officedocument.presentationml.slideLayout+xml"/>
  <Override PartName="/ppt/theme/theme33.xml" ContentType="application/vnd.openxmlformats-officedocument.theme+xml"/>
  <Override PartName="/ppt/slideLayouts/slideLayout55.xml" ContentType="application/vnd.openxmlformats-officedocument.presentationml.slideLayout+xml"/>
  <Override PartName="/ppt/theme/theme34.xml" ContentType="application/vnd.openxmlformats-officedocument.theme+xml"/>
  <Override PartName="/ppt/slideLayouts/slideLayout56.xml" ContentType="application/vnd.openxmlformats-officedocument.presentationml.slideLayout+xml"/>
  <Override PartName="/ppt/theme/theme35.xml" ContentType="application/vnd.openxmlformats-officedocument.theme+xml"/>
  <Override PartName="/ppt/slideLayouts/slideLayout57.xml" ContentType="application/vnd.openxmlformats-officedocument.presentationml.slideLayout+xml"/>
  <Override PartName="/ppt/theme/theme36.xml" ContentType="application/vnd.openxmlformats-officedocument.theme+xml"/>
  <Override PartName="/ppt/slideLayouts/slideLayout58.xml" ContentType="application/vnd.openxmlformats-officedocument.presentationml.slideLayout+xml"/>
  <Override PartName="/ppt/theme/theme37.xml" ContentType="application/vnd.openxmlformats-officedocument.theme+xml"/>
  <Override PartName="/ppt/slideLayouts/slideLayout59.xml" ContentType="application/vnd.openxmlformats-officedocument.presentationml.slideLayout+xml"/>
  <Override PartName="/ppt/theme/theme38.xml" ContentType="application/vnd.openxmlformats-officedocument.theme+xml"/>
  <Override PartName="/ppt/slideLayouts/slideLayout60.xml" ContentType="application/vnd.openxmlformats-officedocument.presentationml.slideLayout+xml"/>
  <Override PartName="/ppt/theme/theme39.xml" ContentType="application/vnd.openxmlformats-officedocument.theme+xml"/>
  <Override PartName="/ppt/slideLayouts/slideLayout6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904" r:id="rId2"/>
    <p:sldMasterId id="2147483916" r:id="rId3"/>
    <p:sldMasterId id="2147483918" r:id="rId4"/>
    <p:sldMasterId id="2147483920" r:id="rId5"/>
    <p:sldMasterId id="2147483922" r:id="rId6"/>
    <p:sldMasterId id="2147483924" r:id="rId7"/>
    <p:sldMasterId id="2147483926" r:id="rId8"/>
    <p:sldMasterId id="2147483928" r:id="rId9"/>
    <p:sldMasterId id="2147483930" r:id="rId10"/>
    <p:sldMasterId id="2147483932" r:id="rId11"/>
    <p:sldMasterId id="2147483934" r:id="rId12"/>
    <p:sldMasterId id="2147483936" r:id="rId13"/>
    <p:sldMasterId id="2147483938" r:id="rId14"/>
    <p:sldMasterId id="2147483940" r:id="rId15"/>
    <p:sldMasterId id="2147483942" r:id="rId16"/>
    <p:sldMasterId id="2147483944" r:id="rId17"/>
    <p:sldMasterId id="2147483946" r:id="rId18"/>
    <p:sldMasterId id="2147483948" r:id="rId19"/>
    <p:sldMasterId id="2147483950" r:id="rId20"/>
    <p:sldMasterId id="2147483952" r:id="rId21"/>
    <p:sldMasterId id="2147483954" r:id="rId22"/>
    <p:sldMasterId id="2147483956" r:id="rId23"/>
    <p:sldMasterId id="2147483958" r:id="rId24"/>
    <p:sldMasterId id="2147483960" r:id="rId25"/>
    <p:sldMasterId id="2147483962" r:id="rId26"/>
    <p:sldMasterId id="2147483964" r:id="rId27"/>
    <p:sldMasterId id="2147483966" r:id="rId28"/>
    <p:sldMasterId id="2147483968" r:id="rId29"/>
    <p:sldMasterId id="2147483970" r:id="rId30"/>
    <p:sldMasterId id="2147483972" r:id="rId31"/>
    <p:sldMasterId id="2147483974" r:id="rId32"/>
    <p:sldMasterId id="2147483976" r:id="rId33"/>
    <p:sldMasterId id="2147483978" r:id="rId34"/>
    <p:sldMasterId id="2147483980" r:id="rId35"/>
    <p:sldMasterId id="2147483982" r:id="rId36"/>
    <p:sldMasterId id="2147483984" r:id="rId37"/>
    <p:sldMasterId id="2147483986" r:id="rId38"/>
    <p:sldMasterId id="2147483988" r:id="rId39"/>
    <p:sldMasterId id="2147483990" r:id="rId40"/>
  </p:sldMasterIdLst>
  <p:notesMasterIdLst>
    <p:notesMasterId r:id="rId157"/>
  </p:notesMasterIdLst>
  <p:handoutMasterIdLst>
    <p:handoutMasterId r:id="rId158"/>
  </p:handoutMasterIdLst>
  <p:sldIdLst>
    <p:sldId id="256" r:id="rId41"/>
    <p:sldId id="257" r:id="rId42"/>
    <p:sldId id="259" r:id="rId43"/>
    <p:sldId id="260" r:id="rId44"/>
    <p:sldId id="262" r:id="rId45"/>
    <p:sldId id="261"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298" r:id="rId82"/>
    <p:sldId id="299" r:id="rId83"/>
    <p:sldId id="300" r:id="rId84"/>
    <p:sldId id="301" r:id="rId85"/>
    <p:sldId id="302" r:id="rId86"/>
    <p:sldId id="303" r:id="rId87"/>
    <p:sldId id="304" r:id="rId88"/>
    <p:sldId id="305" r:id="rId89"/>
    <p:sldId id="306" r:id="rId90"/>
    <p:sldId id="307" r:id="rId91"/>
    <p:sldId id="308" r:id="rId92"/>
    <p:sldId id="309" r:id="rId93"/>
    <p:sldId id="310" r:id="rId94"/>
    <p:sldId id="311" r:id="rId95"/>
    <p:sldId id="312" r:id="rId96"/>
    <p:sldId id="313" r:id="rId97"/>
    <p:sldId id="314" r:id="rId98"/>
    <p:sldId id="315" r:id="rId99"/>
    <p:sldId id="316" r:id="rId100"/>
    <p:sldId id="317" r:id="rId101"/>
    <p:sldId id="318" r:id="rId102"/>
    <p:sldId id="319" r:id="rId103"/>
    <p:sldId id="320" r:id="rId104"/>
    <p:sldId id="321" r:id="rId105"/>
    <p:sldId id="322" r:id="rId106"/>
    <p:sldId id="323" r:id="rId107"/>
    <p:sldId id="324" r:id="rId108"/>
    <p:sldId id="325" r:id="rId109"/>
    <p:sldId id="326" r:id="rId110"/>
    <p:sldId id="327" r:id="rId111"/>
    <p:sldId id="328" r:id="rId112"/>
    <p:sldId id="329" r:id="rId113"/>
    <p:sldId id="330" r:id="rId114"/>
    <p:sldId id="331" r:id="rId115"/>
    <p:sldId id="332" r:id="rId116"/>
    <p:sldId id="333" r:id="rId117"/>
    <p:sldId id="334" r:id="rId118"/>
    <p:sldId id="335" r:id="rId119"/>
    <p:sldId id="336" r:id="rId120"/>
    <p:sldId id="337" r:id="rId121"/>
    <p:sldId id="338" r:id="rId122"/>
    <p:sldId id="339" r:id="rId123"/>
    <p:sldId id="340" r:id="rId124"/>
    <p:sldId id="341" r:id="rId125"/>
    <p:sldId id="342" r:id="rId126"/>
    <p:sldId id="343" r:id="rId127"/>
    <p:sldId id="344" r:id="rId128"/>
    <p:sldId id="345" r:id="rId129"/>
    <p:sldId id="346" r:id="rId130"/>
    <p:sldId id="347" r:id="rId131"/>
    <p:sldId id="348" r:id="rId132"/>
    <p:sldId id="349" r:id="rId133"/>
    <p:sldId id="350" r:id="rId134"/>
    <p:sldId id="351" r:id="rId135"/>
    <p:sldId id="352" r:id="rId136"/>
    <p:sldId id="353" r:id="rId137"/>
    <p:sldId id="354" r:id="rId138"/>
    <p:sldId id="355" r:id="rId139"/>
    <p:sldId id="356" r:id="rId140"/>
    <p:sldId id="357" r:id="rId141"/>
    <p:sldId id="358" r:id="rId142"/>
    <p:sldId id="359" r:id="rId143"/>
    <p:sldId id="360" r:id="rId144"/>
    <p:sldId id="361" r:id="rId145"/>
    <p:sldId id="362" r:id="rId146"/>
    <p:sldId id="363" r:id="rId147"/>
    <p:sldId id="364" r:id="rId148"/>
    <p:sldId id="365" r:id="rId149"/>
    <p:sldId id="366" r:id="rId150"/>
    <p:sldId id="367" r:id="rId151"/>
    <p:sldId id="368" r:id="rId152"/>
    <p:sldId id="369" r:id="rId153"/>
    <p:sldId id="370" r:id="rId154"/>
    <p:sldId id="371" r:id="rId155"/>
    <p:sldId id="372"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1C2381E-CB2D-4E78-BD7E-51ADC4AB4233}">
          <p14:sldIdLst>
            <p14:sldId id="256"/>
            <p14:sldId id="257"/>
            <p14:sldId id="259"/>
            <p14:sldId id="260"/>
            <p14:sldId id="262"/>
            <p14:sldId id="261"/>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9507" autoAdjust="0"/>
  </p:normalViewPr>
  <p:slideViewPr>
    <p:cSldViewPr>
      <p:cViewPr>
        <p:scale>
          <a:sx n="80" d="100"/>
          <a:sy n="80" d="100"/>
        </p:scale>
        <p:origin x="-98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slide" Target="slides/slide93.xml"/><Relationship Id="rId138" Type="http://schemas.openxmlformats.org/officeDocument/2006/relationships/slide" Target="slides/slide98.xml"/><Relationship Id="rId154" Type="http://schemas.openxmlformats.org/officeDocument/2006/relationships/slide" Target="slides/slide114.xml"/><Relationship Id="rId159"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28" Type="http://schemas.openxmlformats.org/officeDocument/2006/relationships/slide" Target="slides/slide88.xml"/><Relationship Id="rId144" Type="http://schemas.openxmlformats.org/officeDocument/2006/relationships/slide" Target="slides/slide104.xml"/><Relationship Id="rId149" Type="http://schemas.openxmlformats.org/officeDocument/2006/relationships/slide" Target="slides/slide109.xml"/><Relationship Id="rId5" Type="http://schemas.openxmlformats.org/officeDocument/2006/relationships/slideMaster" Target="slideMasters/slideMaster5.xml"/><Relationship Id="rId90" Type="http://schemas.openxmlformats.org/officeDocument/2006/relationships/slide" Target="slides/slide50.xml"/><Relationship Id="rId95" Type="http://schemas.openxmlformats.org/officeDocument/2006/relationships/slide" Target="slides/slide55.xml"/><Relationship Id="rId160"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3.xml"/><Relationship Id="rId48" Type="http://schemas.openxmlformats.org/officeDocument/2006/relationships/slide" Target="slides/slide8.xml"/><Relationship Id="rId64" Type="http://schemas.openxmlformats.org/officeDocument/2006/relationships/slide" Target="slides/slide24.xml"/><Relationship Id="rId69" Type="http://schemas.openxmlformats.org/officeDocument/2006/relationships/slide" Target="slides/slide29.xml"/><Relationship Id="rId113" Type="http://schemas.openxmlformats.org/officeDocument/2006/relationships/slide" Target="slides/slide73.xml"/><Relationship Id="rId118" Type="http://schemas.openxmlformats.org/officeDocument/2006/relationships/slide" Target="slides/slide78.xml"/><Relationship Id="rId134" Type="http://schemas.openxmlformats.org/officeDocument/2006/relationships/slide" Target="slides/slide94.xml"/><Relationship Id="rId139" Type="http://schemas.openxmlformats.org/officeDocument/2006/relationships/slide" Target="slides/slide99.xml"/><Relationship Id="rId80" Type="http://schemas.openxmlformats.org/officeDocument/2006/relationships/slide" Target="slides/slide40.xml"/><Relationship Id="rId85" Type="http://schemas.openxmlformats.org/officeDocument/2006/relationships/slide" Target="slides/slide45.xml"/><Relationship Id="rId150" Type="http://schemas.openxmlformats.org/officeDocument/2006/relationships/slide" Target="slides/slide110.xml"/><Relationship Id="rId155" Type="http://schemas.openxmlformats.org/officeDocument/2006/relationships/slide" Target="slides/slide11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9.xml"/><Relationship Id="rId103" Type="http://schemas.openxmlformats.org/officeDocument/2006/relationships/slide" Target="slides/slide63.xml"/><Relationship Id="rId108" Type="http://schemas.openxmlformats.org/officeDocument/2006/relationships/slide" Target="slides/slide68.xml"/><Relationship Id="rId124" Type="http://schemas.openxmlformats.org/officeDocument/2006/relationships/slide" Target="slides/slide84.xml"/><Relationship Id="rId129" Type="http://schemas.openxmlformats.org/officeDocument/2006/relationships/slide" Target="slides/slide89.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slide" Target="slides/slide71.xml"/><Relationship Id="rId132" Type="http://schemas.openxmlformats.org/officeDocument/2006/relationships/slide" Target="slides/slide92.xml"/><Relationship Id="rId140" Type="http://schemas.openxmlformats.org/officeDocument/2006/relationships/slide" Target="slides/slide100.xml"/><Relationship Id="rId145" Type="http://schemas.openxmlformats.org/officeDocument/2006/relationships/slide" Target="slides/slide105.xml"/><Relationship Id="rId153" Type="http://schemas.openxmlformats.org/officeDocument/2006/relationships/slide" Target="slides/slide11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slide" Target="slides/slide79.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30" Type="http://schemas.openxmlformats.org/officeDocument/2006/relationships/slide" Target="slides/slide90.xml"/><Relationship Id="rId135" Type="http://schemas.openxmlformats.org/officeDocument/2006/relationships/slide" Target="slides/slide95.xml"/><Relationship Id="rId143" Type="http://schemas.openxmlformats.org/officeDocument/2006/relationships/slide" Target="slides/slide103.xml"/><Relationship Id="rId148" Type="http://schemas.openxmlformats.org/officeDocument/2006/relationships/slide" Target="slides/slide108.xml"/><Relationship Id="rId151" Type="http://schemas.openxmlformats.org/officeDocument/2006/relationships/slide" Target="slides/slide111.xml"/><Relationship Id="rId156"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141" Type="http://schemas.openxmlformats.org/officeDocument/2006/relationships/slide" Target="slides/slide101.xml"/><Relationship Id="rId146" Type="http://schemas.openxmlformats.org/officeDocument/2006/relationships/slide" Target="slides/slide106.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slide" Target="slides/slide91.xml"/><Relationship Id="rId136" Type="http://schemas.openxmlformats.org/officeDocument/2006/relationships/slide" Target="slides/slide96.xml"/><Relationship Id="rId157" Type="http://schemas.openxmlformats.org/officeDocument/2006/relationships/notesMaster" Target="notesMasters/notesMaster1.xml"/><Relationship Id="rId61" Type="http://schemas.openxmlformats.org/officeDocument/2006/relationships/slide" Target="slides/slide21.xml"/><Relationship Id="rId82" Type="http://schemas.openxmlformats.org/officeDocument/2006/relationships/slide" Target="slides/slide42.xml"/><Relationship Id="rId152" Type="http://schemas.openxmlformats.org/officeDocument/2006/relationships/slide" Target="slides/slide11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26" Type="http://schemas.openxmlformats.org/officeDocument/2006/relationships/slide" Target="slides/slide86.xml"/><Relationship Id="rId147"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142" Type="http://schemas.openxmlformats.org/officeDocument/2006/relationships/slide" Target="slides/slide10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6.xml"/><Relationship Id="rId67" Type="http://schemas.openxmlformats.org/officeDocument/2006/relationships/slide" Target="slides/slide27.xml"/><Relationship Id="rId116" Type="http://schemas.openxmlformats.org/officeDocument/2006/relationships/slide" Target="slides/slide76.xml"/><Relationship Id="rId137" Type="http://schemas.openxmlformats.org/officeDocument/2006/relationships/slide" Target="slides/slide97.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 Introduction to Finance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927D71-5729-48EC-989C-6FC4214A9847}" type="datetimeFigureOut">
              <a:rPr lang="en-US" smtClean="0"/>
              <a:pPr/>
              <a:t>4/29/2014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6DAAB3-21AA-454F-862B-C597F73C1E1B}" type="slidenum">
              <a:rPr lang="en-US" smtClean="0"/>
              <a:pPr/>
              <a:t>‹#›</a:t>
            </a:fld>
            <a:endParaRPr lang="en-US"/>
          </a:p>
        </p:txBody>
      </p:sp>
    </p:spTree>
    <p:extLst>
      <p:ext uri="{BB962C8B-B14F-4D97-AF65-F5344CB8AC3E}">
        <p14:creationId xmlns:p14="http://schemas.microsoft.com/office/powerpoint/2010/main" val="25470724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 Introduction to Finance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32FFE-8E8E-4F3E-9C20-868A0920D053}" type="datetimeFigureOut">
              <a:rPr lang="en-US" smtClean="0"/>
              <a:pPr/>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C88E3-E16B-4947-90F4-79AAD9D2ED75}" type="slidenum">
              <a:rPr lang="en-US" smtClean="0"/>
              <a:pPr/>
              <a:t>‹#›</a:t>
            </a:fld>
            <a:endParaRPr lang="en-US"/>
          </a:p>
        </p:txBody>
      </p:sp>
    </p:spTree>
    <p:extLst>
      <p:ext uri="{BB962C8B-B14F-4D97-AF65-F5344CB8AC3E}">
        <p14:creationId xmlns:p14="http://schemas.microsoft.com/office/powerpoint/2010/main" val="28869041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Chapter 1 - Introduction to Finance</a:t>
            </a:r>
            <a:endParaRPr lang="en-US"/>
          </a:p>
        </p:txBody>
      </p:sp>
    </p:spTree>
    <p:extLst>
      <p:ext uri="{BB962C8B-B14F-4D97-AF65-F5344CB8AC3E}">
        <p14:creationId xmlns:p14="http://schemas.microsoft.com/office/powerpoint/2010/main" val="277972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some time going over the mechanics</a:t>
            </a:r>
            <a:r>
              <a:rPr lang="en-US" baseline="0" dirty="0" smtClean="0"/>
              <a:t> of this process from announcement to payment. Figure 13.4 is interactive and can be found on page 13.2.1 of the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11</a:t>
            </a:fld>
            <a:endParaRPr lang="en-US"/>
          </a:p>
        </p:txBody>
      </p:sp>
    </p:spTree>
    <p:extLst>
      <p:ext uri="{BB962C8B-B14F-4D97-AF65-F5344CB8AC3E}">
        <p14:creationId xmlns:p14="http://schemas.microsoft.com/office/powerpoint/2010/main" val="342389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13.5 from</a:t>
            </a:r>
            <a:r>
              <a:rPr lang="en-US" baseline="0" dirty="0" smtClean="0"/>
              <a:t> page 13.2.2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12</a:t>
            </a:fld>
            <a:endParaRPr lang="en-US"/>
          </a:p>
        </p:txBody>
      </p:sp>
    </p:spTree>
    <p:extLst>
      <p:ext uri="{BB962C8B-B14F-4D97-AF65-F5344CB8AC3E}">
        <p14:creationId xmlns:p14="http://schemas.microsoft.com/office/powerpoint/2010/main" val="426373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Formulae</a:t>
            </a:r>
            <a:r>
              <a:rPr lang="en-US" baseline="0" dirty="0" smtClean="0"/>
              <a:t> from page 13.2.3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13</a:t>
            </a:fld>
            <a:endParaRPr lang="en-US"/>
          </a:p>
        </p:txBody>
      </p:sp>
    </p:spTree>
    <p:extLst>
      <p:ext uri="{BB962C8B-B14F-4D97-AF65-F5344CB8AC3E}">
        <p14:creationId xmlns:p14="http://schemas.microsoft.com/office/powerpoint/2010/main" val="275337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tools on page 13.2.4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14</a:t>
            </a:fld>
            <a:endParaRPr lang="en-US"/>
          </a:p>
        </p:txBody>
      </p:sp>
    </p:spTree>
    <p:extLst>
      <p:ext uri="{BB962C8B-B14F-4D97-AF65-F5344CB8AC3E}">
        <p14:creationId xmlns:p14="http://schemas.microsoft.com/office/powerpoint/2010/main" val="70645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investor wealth is unchanged. Table 13.4 from page 13.2.5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15</a:t>
            </a:fld>
            <a:endParaRPr lang="en-US"/>
          </a:p>
        </p:txBody>
      </p:sp>
    </p:spTree>
    <p:extLst>
      <p:ext uri="{BB962C8B-B14F-4D97-AF65-F5344CB8AC3E}">
        <p14:creationId xmlns:p14="http://schemas.microsoft.com/office/powerpoint/2010/main" val="286638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16</a:t>
            </a:fld>
            <a:endParaRPr lang="en-US"/>
          </a:p>
        </p:txBody>
      </p:sp>
    </p:spTree>
    <p:extLst>
      <p:ext uri="{BB962C8B-B14F-4D97-AF65-F5344CB8AC3E}">
        <p14:creationId xmlns:p14="http://schemas.microsoft.com/office/powerpoint/2010/main" val="329724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 signals are</a:t>
            </a:r>
            <a:r>
              <a:rPr lang="en-US" baseline="0" dirty="0" smtClean="0"/>
              <a:t> stronger than positive signals because investors believe managers will exhaust all possibilities before cutting a dividend.</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17</a:t>
            </a:fld>
            <a:endParaRPr lang="en-US"/>
          </a:p>
        </p:txBody>
      </p:sp>
    </p:spTree>
    <p:extLst>
      <p:ext uri="{BB962C8B-B14F-4D97-AF65-F5344CB8AC3E}">
        <p14:creationId xmlns:p14="http://schemas.microsoft.com/office/powerpoint/2010/main" val="397613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dividends are much</a:t>
            </a:r>
            <a:r>
              <a:rPr lang="en-US" baseline="0" dirty="0" smtClean="0"/>
              <a:t> more stable than earnings. Figure 13.6 from page 13.2.12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19</a:t>
            </a:fld>
            <a:endParaRPr lang="en-US"/>
          </a:p>
        </p:txBody>
      </p:sp>
    </p:spTree>
    <p:extLst>
      <p:ext uri="{BB962C8B-B14F-4D97-AF65-F5344CB8AC3E}">
        <p14:creationId xmlns:p14="http://schemas.microsoft.com/office/powerpoint/2010/main" val="60772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 13.6 from</a:t>
            </a:r>
            <a:r>
              <a:rPr lang="en-US" baseline="0" dirty="0" smtClean="0"/>
              <a:t> page 13.2.13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20</a:t>
            </a:fld>
            <a:endParaRPr lang="en-US"/>
          </a:p>
        </p:txBody>
      </p:sp>
    </p:spTree>
    <p:extLst>
      <p:ext uri="{BB962C8B-B14F-4D97-AF65-F5344CB8AC3E}">
        <p14:creationId xmlns:p14="http://schemas.microsoft.com/office/powerpoint/2010/main" val="261368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 13.2.14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21</a:t>
            </a:fld>
            <a:endParaRPr lang="en-US"/>
          </a:p>
        </p:txBody>
      </p:sp>
    </p:spTree>
    <p:extLst>
      <p:ext uri="{BB962C8B-B14F-4D97-AF65-F5344CB8AC3E}">
        <p14:creationId xmlns:p14="http://schemas.microsoft.com/office/powerpoint/2010/main" val="71817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text boxes</a:t>
            </a:r>
            <a:r>
              <a:rPr lang="en-US" baseline="0" dirty="0" smtClean="0"/>
              <a:t> on p.13.1.1 provide an introductory tutorial on the types of dividends.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a:t>
            </a:fld>
            <a:endParaRPr lang="en-US"/>
          </a:p>
        </p:txBody>
      </p:sp>
    </p:spTree>
    <p:extLst>
      <p:ext uri="{BB962C8B-B14F-4D97-AF65-F5344CB8AC3E}">
        <p14:creationId xmlns:p14="http://schemas.microsoft.com/office/powerpoint/2010/main" val="129408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as easy</a:t>
            </a:r>
            <a:r>
              <a:rPr lang="en-US" baseline="0" dirty="0" smtClean="0"/>
              <a:t> to predict, so not as widely used.</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22</a:t>
            </a:fld>
            <a:endParaRPr lang="en-US"/>
          </a:p>
        </p:txBody>
      </p:sp>
    </p:spTree>
    <p:extLst>
      <p:ext uri="{BB962C8B-B14F-4D97-AF65-F5344CB8AC3E}">
        <p14:creationId xmlns:p14="http://schemas.microsoft.com/office/powerpoint/2010/main" val="2739312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 13.2.16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23</a:t>
            </a:fld>
            <a:endParaRPr lang="en-US"/>
          </a:p>
        </p:txBody>
      </p:sp>
    </p:spTree>
    <p:extLst>
      <p:ext uri="{BB962C8B-B14F-4D97-AF65-F5344CB8AC3E}">
        <p14:creationId xmlns:p14="http://schemas.microsoft.com/office/powerpoint/2010/main" val="90178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13.5 from page 13.3.1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24</a:t>
            </a:fld>
            <a:endParaRPr lang="en-US"/>
          </a:p>
        </p:txBody>
      </p:sp>
    </p:spTree>
    <p:extLst>
      <p:ext uri="{BB962C8B-B14F-4D97-AF65-F5344CB8AC3E}">
        <p14:creationId xmlns:p14="http://schemas.microsoft.com/office/powerpoint/2010/main" val="403704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provides good information on the frequency of various types of repurchases. You can see that open market</a:t>
            </a:r>
            <a:r>
              <a:rPr lang="en-US" baseline="0" dirty="0" smtClean="0"/>
              <a:t> repurchases are the preferred method. From page 13.3.2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25</a:t>
            </a:fld>
            <a:endParaRPr lang="en-US"/>
          </a:p>
        </p:txBody>
      </p:sp>
    </p:spTree>
    <p:extLst>
      <p:ext uri="{BB962C8B-B14F-4D97-AF65-F5344CB8AC3E}">
        <p14:creationId xmlns:p14="http://schemas.microsoft.com/office/powerpoint/2010/main" val="312924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13.7 is interactive and from page 13.3.4 of the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26</a:t>
            </a:fld>
            <a:endParaRPr lang="en-US"/>
          </a:p>
        </p:txBody>
      </p:sp>
    </p:spTree>
    <p:extLst>
      <p:ext uri="{BB962C8B-B14F-4D97-AF65-F5344CB8AC3E}">
        <p14:creationId xmlns:p14="http://schemas.microsoft.com/office/powerpoint/2010/main" val="654714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investor wealth should not change. Equations from pages 13.3.4 and 13.3.5 of text.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27</a:t>
            </a:fld>
            <a:endParaRPr lang="en-US"/>
          </a:p>
        </p:txBody>
      </p:sp>
    </p:spTree>
    <p:extLst>
      <p:ext uri="{BB962C8B-B14F-4D97-AF65-F5344CB8AC3E}">
        <p14:creationId xmlns:p14="http://schemas.microsoft.com/office/powerpoint/2010/main" val="415024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a:t>
            </a:r>
            <a:r>
              <a:rPr lang="en-US" baseline="0" dirty="0" smtClean="0"/>
              <a:t> </a:t>
            </a:r>
            <a:r>
              <a:rPr lang="en-US" dirty="0" smtClean="0"/>
              <a:t>13.3.6</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28</a:t>
            </a:fld>
            <a:endParaRPr lang="en-US"/>
          </a:p>
        </p:txBody>
      </p:sp>
    </p:spTree>
    <p:extLst>
      <p:ext uri="{BB962C8B-B14F-4D97-AF65-F5344CB8AC3E}">
        <p14:creationId xmlns:p14="http://schemas.microsoft.com/office/powerpoint/2010/main" val="3901536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Continued</a:t>
            </a:r>
            <a:r>
              <a:rPr lang="en-US" baseline="0" dirty="0" smtClean="0"/>
              <a:t> from page 13.3.7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29</a:t>
            </a:fld>
            <a:endParaRPr lang="en-US"/>
          </a:p>
        </p:txBody>
      </p:sp>
    </p:spTree>
    <p:extLst>
      <p:ext uri="{BB962C8B-B14F-4D97-AF65-F5344CB8AC3E}">
        <p14:creationId xmlns:p14="http://schemas.microsoft.com/office/powerpoint/2010/main" val="268453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change in investor wealth as seen in Table 13.6 from page 13.3.8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30</a:t>
            </a:fld>
            <a:endParaRPr lang="en-US"/>
          </a:p>
        </p:txBody>
      </p:sp>
    </p:spTree>
    <p:extLst>
      <p:ext uri="{BB962C8B-B14F-4D97-AF65-F5344CB8AC3E}">
        <p14:creationId xmlns:p14="http://schemas.microsoft.com/office/powerpoint/2010/main" val="1768508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absence</a:t>
            </a:r>
            <a:r>
              <a:rPr lang="en-US" dirty="0" smtClean="0"/>
              <a:t> other investment opportunities, a repurchase </a:t>
            </a:r>
            <a:r>
              <a:rPr lang="en-US" baseline="0" dirty="0" smtClean="0"/>
              <a:t>may be a good use of funds.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31</a:t>
            </a:fld>
            <a:endParaRPr lang="en-US"/>
          </a:p>
        </p:txBody>
      </p:sp>
    </p:spTree>
    <p:extLst>
      <p:ext uri="{BB962C8B-B14F-4D97-AF65-F5344CB8AC3E}">
        <p14:creationId xmlns:p14="http://schemas.microsoft.com/office/powerpoint/2010/main" val="260142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a:t>
            </a:fld>
            <a:endParaRPr lang="en-US"/>
          </a:p>
        </p:txBody>
      </p:sp>
    </p:spTree>
    <p:extLst>
      <p:ext uri="{BB962C8B-B14F-4D97-AF65-F5344CB8AC3E}">
        <p14:creationId xmlns:p14="http://schemas.microsoft.com/office/powerpoint/2010/main" val="195722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split ratio is 2-for-1, as seen in Table 13.7 from page 13.4.1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33</a:t>
            </a:fld>
            <a:endParaRPr lang="en-US"/>
          </a:p>
        </p:txBody>
      </p:sp>
    </p:spTree>
    <p:extLst>
      <p:ext uri="{BB962C8B-B14F-4D97-AF65-F5344CB8AC3E}">
        <p14:creationId xmlns:p14="http://schemas.microsoft.com/office/powerpoint/2010/main" val="3067209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Splits</a:t>
            </a:r>
            <a:r>
              <a:rPr lang="en-US" baseline="0" dirty="0" smtClean="0"/>
              <a:t> do not change the value of the firm.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34</a:t>
            </a:fld>
            <a:endParaRPr lang="en-US"/>
          </a:p>
        </p:txBody>
      </p:sp>
    </p:spTree>
    <p:extLst>
      <p:ext uri="{BB962C8B-B14F-4D97-AF65-F5344CB8AC3E}">
        <p14:creationId xmlns:p14="http://schemas.microsoft.com/office/powerpoint/2010/main" val="1644498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35</a:t>
            </a:fld>
            <a:endParaRPr lang="en-US"/>
          </a:p>
        </p:txBody>
      </p:sp>
    </p:spTree>
    <p:extLst>
      <p:ext uri="{BB962C8B-B14F-4D97-AF65-F5344CB8AC3E}">
        <p14:creationId xmlns:p14="http://schemas.microsoft.com/office/powerpoint/2010/main" val="1217955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pages 13.4.2 and 13.4.3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36</a:t>
            </a:fld>
            <a:endParaRPr lang="en-US"/>
          </a:p>
        </p:txBody>
      </p:sp>
    </p:spTree>
    <p:extLst>
      <p:ext uri="{BB962C8B-B14F-4D97-AF65-F5344CB8AC3E}">
        <p14:creationId xmlns:p14="http://schemas.microsoft.com/office/powerpoint/2010/main" val="2995941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 change in the value of the firm.</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38</a:t>
            </a:fld>
            <a:endParaRPr lang="en-US"/>
          </a:p>
        </p:txBody>
      </p:sp>
    </p:spTree>
    <p:extLst>
      <p:ext uri="{BB962C8B-B14F-4D97-AF65-F5344CB8AC3E}">
        <p14:creationId xmlns:p14="http://schemas.microsoft.com/office/powerpoint/2010/main" val="521148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pPr/>
              <a:t>40</a:t>
            </a:fld>
            <a:endParaRPr lang="en-US"/>
          </a:p>
        </p:txBody>
      </p:sp>
      <p:sp>
        <p:nvSpPr>
          <p:cNvPr id="5" name="Header Placeholder 4"/>
          <p:cNvSpPr>
            <a:spLocks noGrp="1"/>
          </p:cNvSpPr>
          <p:nvPr>
            <p:ph type="hdr" sz="quarter" idx="11"/>
          </p:nvPr>
        </p:nvSpPr>
        <p:spPr/>
        <p:txBody>
          <a:bodyPr/>
          <a:lstStyle/>
          <a:p>
            <a:r>
              <a:rPr lang="en-US" smtClean="0"/>
              <a:t>Chapter 1 - Introduction to Finance</a:t>
            </a:r>
            <a:endParaRPr lang="en-US"/>
          </a:p>
        </p:txBody>
      </p:sp>
    </p:spTree>
    <p:extLst>
      <p:ext uri="{BB962C8B-B14F-4D97-AF65-F5344CB8AC3E}">
        <p14:creationId xmlns:p14="http://schemas.microsoft.com/office/powerpoint/2010/main" val="2779720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some product drivers and discuss</a:t>
            </a:r>
            <a:r>
              <a:rPr lang="en-US" baseline="0" dirty="0" smtClean="0"/>
              <a:t> </a:t>
            </a:r>
            <a:r>
              <a:rPr lang="en-US" dirty="0" smtClean="0"/>
              <a:t>them in class. Pick a product as an example;</a:t>
            </a:r>
            <a:r>
              <a:rPr lang="en-US" baseline="0" dirty="0" smtClean="0"/>
              <a:t> ask the class to brainstorm drivers.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43</a:t>
            </a:fld>
            <a:endParaRPr lang="en-US"/>
          </a:p>
        </p:txBody>
      </p:sp>
    </p:spTree>
    <p:extLst>
      <p:ext uri="{BB962C8B-B14F-4D97-AF65-F5344CB8AC3E}">
        <p14:creationId xmlns:p14="http://schemas.microsoft.com/office/powerpoint/2010/main" val="365525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from pages</a:t>
            </a:r>
            <a:r>
              <a:rPr lang="en-US" baseline="0" dirty="0" smtClean="0"/>
              <a:t> 14.1.2 and 14.1.3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44</a:t>
            </a:fld>
            <a:endParaRPr lang="en-US"/>
          </a:p>
        </p:txBody>
      </p:sp>
    </p:spTree>
    <p:extLst>
      <p:ext uri="{BB962C8B-B14F-4D97-AF65-F5344CB8AC3E}">
        <p14:creationId xmlns:p14="http://schemas.microsoft.com/office/powerpoint/2010/main" val="3357545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SSSG will rise</a:t>
            </a:r>
            <a:r>
              <a:rPr lang="en-US" baseline="0" dirty="0" smtClean="0"/>
              <a:t> </a:t>
            </a:r>
            <a:r>
              <a:rPr lang="en-US" baseline="0" smtClean="0"/>
              <a:t>with inflation, </a:t>
            </a:r>
            <a:r>
              <a:rPr lang="en-US" baseline="0" dirty="0" smtClean="0"/>
              <a:t>so may not indicate increased unit sales.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45</a:t>
            </a:fld>
            <a:endParaRPr lang="en-US"/>
          </a:p>
        </p:txBody>
      </p:sp>
    </p:spTree>
    <p:extLst>
      <p:ext uri="{BB962C8B-B14F-4D97-AF65-F5344CB8AC3E}">
        <p14:creationId xmlns:p14="http://schemas.microsoft.com/office/powerpoint/2010/main" val="403900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cash budget is critical to</a:t>
            </a:r>
            <a:r>
              <a:rPr lang="en-US" baseline="0" dirty="0" smtClean="0"/>
              <a:t> financial managers since they may need to line up sources of funds for periods of cash shortage.</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46</a:t>
            </a:fld>
            <a:endParaRPr lang="en-US"/>
          </a:p>
        </p:txBody>
      </p:sp>
    </p:spTree>
    <p:extLst>
      <p:ext uri="{BB962C8B-B14F-4D97-AF65-F5344CB8AC3E}">
        <p14:creationId xmlns:p14="http://schemas.microsoft.com/office/powerpoint/2010/main" val="24715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text boxes on page 13.1.2 p</a:t>
            </a:r>
            <a:r>
              <a:rPr lang="en-US" baseline="0" dirty="0" smtClean="0"/>
              <a:t>rovide examples of the three types of repurchase methods.</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a:t>
            </a:fld>
            <a:endParaRPr lang="en-US"/>
          </a:p>
        </p:txBody>
      </p:sp>
    </p:spTree>
    <p:extLst>
      <p:ext uri="{BB962C8B-B14F-4D97-AF65-F5344CB8AC3E}">
        <p14:creationId xmlns:p14="http://schemas.microsoft.com/office/powerpoint/2010/main" val="14392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all cash inflows. Example</a:t>
            </a:r>
            <a:r>
              <a:rPr lang="en-US" baseline="0" dirty="0" smtClean="0"/>
              <a:t> from page 14.2.3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47</a:t>
            </a:fld>
            <a:endParaRPr lang="en-US"/>
          </a:p>
        </p:txBody>
      </p:sp>
    </p:spTree>
    <p:extLst>
      <p:ext uri="{BB962C8B-B14F-4D97-AF65-F5344CB8AC3E}">
        <p14:creationId xmlns:p14="http://schemas.microsoft.com/office/powerpoint/2010/main" val="4199656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all cash</a:t>
            </a:r>
            <a:r>
              <a:rPr lang="en-US" baseline="0" dirty="0" smtClean="0"/>
              <a:t> outflows.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48</a:t>
            </a:fld>
            <a:endParaRPr lang="en-US"/>
          </a:p>
        </p:txBody>
      </p:sp>
    </p:spTree>
    <p:extLst>
      <p:ext uri="{BB962C8B-B14F-4D97-AF65-F5344CB8AC3E}">
        <p14:creationId xmlns:p14="http://schemas.microsoft.com/office/powerpoint/2010/main" val="2213948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from page 14.2.5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50</a:t>
            </a:fld>
            <a:endParaRPr lang="en-US"/>
          </a:p>
        </p:txBody>
      </p:sp>
    </p:spTree>
    <p:extLst>
      <p:ext uri="{BB962C8B-B14F-4D97-AF65-F5344CB8AC3E}">
        <p14:creationId xmlns:p14="http://schemas.microsoft.com/office/powerpoint/2010/main" val="1909258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net cash flows are calculated with information from the previous slide. Page 14.2.6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51</a:t>
            </a:fld>
            <a:endParaRPr lang="en-US"/>
          </a:p>
        </p:txBody>
      </p:sp>
    </p:spTree>
    <p:extLst>
      <p:ext uri="{BB962C8B-B14F-4D97-AF65-F5344CB8AC3E}">
        <p14:creationId xmlns:p14="http://schemas.microsoft.com/office/powerpoint/2010/main" val="3485251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carry the ending balance to the beginning of the next</a:t>
            </a:r>
            <a:r>
              <a:rPr lang="en-US" baseline="0" dirty="0" smtClean="0"/>
              <a:t> period. In this case, you anticipate a cash surplus and will likely invest the monies short-term.</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53</a:t>
            </a:fld>
            <a:endParaRPr lang="en-US"/>
          </a:p>
        </p:txBody>
      </p:sp>
    </p:spTree>
    <p:extLst>
      <p:ext uri="{BB962C8B-B14F-4D97-AF65-F5344CB8AC3E}">
        <p14:creationId xmlns:p14="http://schemas.microsoft.com/office/powerpoint/2010/main" val="2385110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14.4 from page 14.3.1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54</a:t>
            </a:fld>
            <a:endParaRPr lang="en-US"/>
          </a:p>
        </p:txBody>
      </p:sp>
    </p:spTree>
    <p:extLst>
      <p:ext uri="{BB962C8B-B14F-4D97-AF65-F5344CB8AC3E}">
        <p14:creationId xmlns:p14="http://schemas.microsoft.com/office/powerpoint/2010/main" val="2800849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14.6 from page 14.3.3</a:t>
            </a:r>
            <a:r>
              <a:rPr lang="en-US" baseline="0" dirty="0" smtClean="0"/>
              <a:t> of text with solution tool (excel spreadsheet).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55</a:t>
            </a:fld>
            <a:endParaRPr lang="en-US"/>
          </a:p>
        </p:txBody>
      </p:sp>
    </p:spTree>
    <p:extLst>
      <p:ext uri="{BB962C8B-B14F-4D97-AF65-F5344CB8AC3E}">
        <p14:creationId xmlns:p14="http://schemas.microsoft.com/office/powerpoint/2010/main" val="1120826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56</a:t>
            </a:fld>
            <a:endParaRPr lang="en-US"/>
          </a:p>
        </p:txBody>
      </p:sp>
    </p:spTree>
    <p:extLst>
      <p:ext uri="{BB962C8B-B14F-4D97-AF65-F5344CB8AC3E}">
        <p14:creationId xmlns:p14="http://schemas.microsoft.com/office/powerpoint/2010/main" val="43653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accounts do not vary directly with sales.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57</a:t>
            </a:fld>
            <a:endParaRPr lang="en-US"/>
          </a:p>
        </p:txBody>
      </p:sp>
    </p:spTree>
    <p:extLst>
      <p:ext uri="{BB962C8B-B14F-4D97-AF65-F5344CB8AC3E}">
        <p14:creationId xmlns:p14="http://schemas.microsoft.com/office/powerpoint/2010/main" val="1599952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a:t>
            </a:r>
            <a:r>
              <a:rPr lang="en-US" baseline="0" dirty="0" smtClean="0"/>
              <a:t> on current level of debt, which is independent of future sales.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58</a:t>
            </a:fld>
            <a:endParaRPr lang="en-US"/>
          </a:p>
        </p:txBody>
      </p:sp>
    </p:spTree>
    <p:extLst>
      <p:ext uri="{BB962C8B-B14F-4D97-AF65-F5344CB8AC3E}">
        <p14:creationId xmlns:p14="http://schemas.microsoft.com/office/powerpoint/2010/main" val="349411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often</a:t>
            </a:r>
            <a:r>
              <a:rPr lang="en-US" baseline="0" dirty="0" smtClean="0"/>
              <a:t> justify a repurchase by indicating their belief the stock is undervalued. Figure 13.1 from page 13.1.3.</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a:t>
            </a:fld>
            <a:endParaRPr lang="en-US"/>
          </a:p>
        </p:txBody>
      </p:sp>
    </p:spTree>
    <p:extLst>
      <p:ext uri="{BB962C8B-B14F-4D97-AF65-F5344CB8AC3E}">
        <p14:creationId xmlns:p14="http://schemas.microsoft.com/office/powerpoint/2010/main" val="3585254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independent of future sales, since it is related to previous asset purchases.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59</a:t>
            </a:fld>
            <a:endParaRPr lang="en-US"/>
          </a:p>
        </p:txBody>
      </p:sp>
    </p:spTree>
    <p:extLst>
      <p:ext uri="{BB962C8B-B14F-4D97-AF65-F5344CB8AC3E}">
        <p14:creationId xmlns:p14="http://schemas.microsoft.com/office/powerpoint/2010/main" val="722644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CAPEX must</a:t>
            </a:r>
            <a:r>
              <a:rPr lang="en-US" baseline="0" dirty="0" smtClean="0"/>
              <a:t> be considered for most expansions. In general you will need additional capital expenditures to support higher sales, although CAPEX is lumpy.</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61</a:t>
            </a:fld>
            <a:endParaRPr lang="en-US"/>
          </a:p>
        </p:txBody>
      </p:sp>
    </p:spTree>
    <p:extLst>
      <p:ext uri="{BB962C8B-B14F-4D97-AF65-F5344CB8AC3E}">
        <p14:creationId xmlns:p14="http://schemas.microsoft.com/office/powerpoint/2010/main" val="3896609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 14.3.8</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62</a:t>
            </a:fld>
            <a:endParaRPr lang="en-US"/>
          </a:p>
        </p:txBody>
      </p:sp>
    </p:spTree>
    <p:extLst>
      <p:ext uri="{BB962C8B-B14F-4D97-AF65-F5344CB8AC3E}">
        <p14:creationId xmlns:p14="http://schemas.microsoft.com/office/powerpoint/2010/main" val="2820269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have the components to forecast income.  See s</a:t>
            </a:r>
            <a:r>
              <a:rPr lang="en-US" dirty="0" smtClean="0"/>
              <a:t>olution</a:t>
            </a:r>
            <a:r>
              <a:rPr lang="en-US" baseline="0" dirty="0" smtClean="0"/>
              <a:t> tools on page 14.3.10</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63</a:t>
            </a:fld>
            <a:endParaRPr lang="en-US"/>
          </a:p>
        </p:txBody>
      </p:sp>
    </p:spTree>
    <p:extLst>
      <p:ext uri="{BB962C8B-B14F-4D97-AF65-F5344CB8AC3E}">
        <p14:creationId xmlns:p14="http://schemas.microsoft.com/office/powerpoint/2010/main" val="3933234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historical percentages</a:t>
            </a:r>
            <a:r>
              <a:rPr lang="en-US" baseline="0" dirty="0" smtClean="0"/>
              <a:t> and assume they will remain consistent. Table from page 14.3.12 of text. </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65</a:t>
            </a:fld>
            <a:endParaRPr lang="en-US"/>
          </a:p>
        </p:txBody>
      </p:sp>
    </p:spTree>
    <p:extLst>
      <p:ext uri="{BB962C8B-B14F-4D97-AF65-F5344CB8AC3E}">
        <p14:creationId xmlns:p14="http://schemas.microsoft.com/office/powerpoint/2010/main" val="2848240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Long-term</a:t>
            </a:r>
            <a:r>
              <a:rPr lang="en-US" baseline="0" dirty="0" smtClean="0"/>
              <a:t> assets (such as goodwill, patents, etc.) should not fluctuate with sales.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66</a:t>
            </a:fld>
            <a:endParaRPr lang="en-US"/>
          </a:p>
        </p:txBody>
      </p:sp>
    </p:spTree>
    <p:extLst>
      <p:ext uri="{BB962C8B-B14F-4D97-AF65-F5344CB8AC3E}">
        <p14:creationId xmlns:p14="http://schemas.microsoft.com/office/powerpoint/2010/main" val="39588192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14.8 from page</a:t>
            </a:r>
            <a:r>
              <a:rPr lang="en-US" baseline="0" dirty="0" smtClean="0"/>
              <a:t> 14.3.14 of text. Note the expected increase in retained earnings.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67</a:t>
            </a:fld>
            <a:endParaRPr lang="en-US"/>
          </a:p>
        </p:txBody>
      </p:sp>
    </p:spTree>
    <p:extLst>
      <p:ext uri="{BB962C8B-B14F-4D97-AF65-F5344CB8AC3E}">
        <p14:creationId xmlns:p14="http://schemas.microsoft.com/office/powerpoint/2010/main" val="213444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easier to use than</a:t>
            </a:r>
            <a:r>
              <a:rPr lang="en-US" baseline="0" dirty="0" smtClean="0"/>
              <a:t> POS and gives close to the same estimate of AFN. See page 14.4.2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68</a:t>
            </a:fld>
            <a:endParaRPr lang="en-US"/>
          </a:p>
        </p:txBody>
      </p:sp>
    </p:spTree>
    <p:extLst>
      <p:ext uri="{BB962C8B-B14F-4D97-AF65-F5344CB8AC3E}">
        <p14:creationId xmlns:p14="http://schemas.microsoft.com/office/powerpoint/2010/main" val="361618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sales increase, so does the need for lining</a:t>
            </a:r>
            <a:r>
              <a:rPr lang="en-US" baseline="0" dirty="0" smtClean="0"/>
              <a:t> up funds in advance. AFN graph from page 14.4.4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69</a:t>
            </a:fld>
            <a:endParaRPr lang="en-US"/>
          </a:p>
        </p:txBody>
      </p:sp>
    </p:spTree>
    <p:extLst>
      <p:ext uri="{BB962C8B-B14F-4D97-AF65-F5344CB8AC3E}">
        <p14:creationId xmlns:p14="http://schemas.microsoft.com/office/powerpoint/2010/main" val="218551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 can grow too fast so</a:t>
            </a:r>
            <a:r>
              <a:rPr lang="en-US" baseline="0" dirty="0" smtClean="0"/>
              <a:t> the MIGR is important. From page 14.4.5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71</a:t>
            </a:fld>
            <a:endParaRPr lang="en-US"/>
          </a:p>
        </p:txBody>
      </p:sp>
    </p:spTree>
    <p:extLst>
      <p:ext uri="{BB962C8B-B14F-4D97-AF65-F5344CB8AC3E}">
        <p14:creationId xmlns:p14="http://schemas.microsoft.com/office/powerpoint/2010/main" val="272210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can see, most firms do not pay dividends. Figure 13.2 from page 13.1.4.</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a:t>
            </a:fld>
            <a:endParaRPr lang="en-US"/>
          </a:p>
        </p:txBody>
      </p:sp>
    </p:spTree>
    <p:extLst>
      <p:ext uri="{BB962C8B-B14F-4D97-AF65-F5344CB8AC3E}">
        <p14:creationId xmlns:p14="http://schemas.microsoft.com/office/powerpoint/2010/main" val="2051753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 14.4.6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72</a:t>
            </a:fld>
            <a:endParaRPr lang="en-US"/>
          </a:p>
        </p:txBody>
      </p:sp>
    </p:spTree>
    <p:extLst>
      <p:ext uri="{BB962C8B-B14F-4D97-AF65-F5344CB8AC3E}">
        <p14:creationId xmlns:p14="http://schemas.microsoft.com/office/powerpoint/2010/main" val="3844354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 14.18 from page 14.4.7 of text.</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73</a:t>
            </a:fld>
            <a:endParaRPr lang="en-US"/>
          </a:p>
        </p:txBody>
      </p:sp>
    </p:spTree>
    <p:extLst>
      <p:ext uri="{BB962C8B-B14F-4D97-AF65-F5344CB8AC3E}">
        <p14:creationId xmlns:p14="http://schemas.microsoft.com/office/powerpoint/2010/main" val="2808240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page 14.4.8 of text.  Solution tools, excel video and spreadsheet, are provided to explain MSGR.</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74</a:t>
            </a:fld>
            <a:endParaRPr lang="en-US"/>
          </a:p>
        </p:txBody>
      </p:sp>
    </p:spTree>
    <p:extLst>
      <p:ext uri="{BB962C8B-B14F-4D97-AF65-F5344CB8AC3E}">
        <p14:creationId xmlns:p14="http://schemas.microsoft.com/office/powerpoint/2010/main" val="3321437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75</a:t>
            </a:fld>
            <a:endParaRPr lang="en-US"/>
          </a:p>
        </p:txBody>
      </p:sp>
    </p:spTree>
    <p:extLst>
      <p:ext uri="{BB962C8B-B14F-4D97-AF65-F5344CB8AC3E}">
        <p14:creationId xmlns:p14="http://schemas.microsoft.com/office/powerpoint/2010/main" val="32275934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EC88E3-E16B-4947-90F4-79AAD9D2ED75}" type="slidenum">
              <a:rPr lang="en-US" smtClean="0">
                <a:solidFill>
                  <a:prstClr val="black"/>
                </a:solidFill>
              </a:rPr>
              <a:pPr/>
              <a:t>79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Chapter 1 - Introduction to Finance</a:t>
            </a:r>
            <a:endParaRPr lang="en-US">
              <a:solidFill>
                <a:prstClr val="black"/>
              </a:solidFill>
            </a:endParaRPr>
          </a:p>
        </p:txBody>
      </p:sp>
    </p:spTree>
    <p:extLst>
      <p:ext uri="{BB962C8B-B14F-4D97-AF65-F5344CB8AC3E}">
        <p14:creationId xmlns:p14="http://schemas.microsoft.com/office/powerpoint/2010/main" val="27797203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3398713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15.1 from</a:t>
            </a:r>
            <a:r>
              <a:rPr lang="en-US" baseline="0" dirty="0" smtClean="0"/>
              <a:t> page 15.1.2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544319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both</a:t>
            </a:r>
            <a:r>
              <a:rPr lang="en-US" baseline="0" dirty="0" smtClean="0"/>
              <a:t> of these can vary significantly depending on industry and firm within industry.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9223500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15.1 from page</a:t>
            </a:r>
            <a:r>
              <a:rPr lang="en-US" baseline="0" dirty="0" smtClean="0"/>
              <a:t> 15.1.3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943891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Formulae from page 15.1.4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293408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only a few large firms make up the bulk of the distributions. Figure 13.3 from page 13.1.5.</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8</a:t>
            </a:fld>
            <a:endParaRPr lang="en-US"/>
          </a:p>
        </p:txBody>
      </p:sp>
    </p:spTree>
    <p:extLst>
      <p:ext uri="{BB962C8B-B14F-4D97-AF65-F5344CB8AC3E}">
        <p14:creationId xmlns:p14="http://schemas.microsoft.com/office/powerpoint/2010/main" val="1113884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operating period and accounts</a:t>
            </a:r>
            <a:r>
              <a:rPr lang="en-US" baseline="0" dirty="0" smtClean="0"/>
              <a:t> payable period can impact the cash conversion cycle.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7740876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tools on page 15.1.6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8529805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page 15.1.7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2675050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 you lengthened the accounts</a:t>
            </a:r>
            <a:r>
              <a:rPr lang="en-US" baseline="0" dirty="0" smtClean="0"/>
              <a:t> payable period, you would shorten the cash conversion cycle. However, keep in mind the trade discounts you may lose by stretching payables. From page 15.1.8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2194341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each one of these variables in detail and how changes will impact the cash conversion cycle. Table from page 15.1.9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323311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retailers, such as auto dealers, can have even</a:t>
            </a:r>
            <a:r>
              <a:rPr lang="en-US" baseline="0" dirty="0" smtClean="0"/>
              <a:t> higher levels of assets in inventory.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3224951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some time addressing each of these components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29055732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15.2 from page 15.2.3 of text. Note the assumption</a:t>
            </a:r>
            <a:r>
              <a:rPr lang="en-US" baseline="0" dirty="0" smtClean="0"/>
              <a:t> that inventory use is fairly stable and linear.</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7053217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15.6 from page 15.2.5</a:t>
            </a:r>
            <a:r>
              <a:rPr lang="en-US" baseline="0" dirty="0" smtClean="0"/>
              <a:t> of text</a:t>
            </a:r>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478058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 well when sales are consistent over time. Formulas</a:t>
            </a:r>
            <a:r>
              <a:rPr lang="en-US" baseline="0" dirty="0" smtClean="0"/>
              <a:t> from page 15.2.7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60928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rates change frequently</a:t>
            </a:r>
            <a:r>
              <a:rPr lang="en-US" baseline="0" dirty="0" smtClean="0"/>
              <a:t> thus changing preferences for distributions. Table 13.3 from page 13.1.6.</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9</a:t>
            </a:fld>
            <a:endParaRPr lang="en-US"/>
          </a:p>
        </p:txBody>
      </p:sp>
    </p:spTree>
    <p:extLst>
      <p:ext uri="{BB962C8B-B14F-4D97-AF65-F5344CB8AC3E}">
        <p14:creationId xmlns:p14="http://schemas.microsoft.com/office/powerpoint/2010/main" val="1798808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Equation from page 15.2.8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4396472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from page 15.2.9 of text. Go over the problem in detail.</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2702847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EOQ with a safety stock to prevent shortage</a:t>
            </a:r>
            <a:r>
              <a:rPr lang="en-US" baseline="0" dirty="0" smtClean="0"/>
              <a:t> costs. Figure 15.4 from page 15.2.11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2269707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to use for small retailers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249938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method became</a:t>
            </a:r>
            <a:r>
              <a:rPr lang="en-US" dirty="0" smtClean="0"/>
              <a:t> very</a:t>
            </a:r>
            <a:r>
              <a:rPr lang="en-US" baseline="0" dirty="0" smtClean="0"/>
              <a:t> popular since it reduces investment in inventory, but can be costly when supply chain is disrupted. The Japanese earthquake and tsunami of 2011 highlighted this issue.</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5305923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tie up a lot of money in A/R, so be cautious.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8121232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A/R</a:t>
            </a:r>
            <a:r>
              <a:rPr lang="en-US" baseline="0" dirty="0" smtClean="0"/>
              <a:t> is an investment and higher A/R will need more funds that must be obtained from someplace. So, lax credit policy may increase sales and the need for additional funds.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7452551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EIR</a:t>
            </a:r>
            <a:r>
              <a:rPr lang="en-US" baseline="0" dirty="0" smtClean="0"/>
              <a:t> can be used to compute the cost of not taking advantage of trade credit discounts. Problem from page 15.3.5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0465609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a:t>
            </a:r>
            <a:r>
              <a:rPr lang="en-US" baseline="0" dirty="0" smtClean="0"/>
              <a:t> is some optimum level that balances these factors. Figure 15.5 from page 15.3.7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2993693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a:t>
            </a:r>
            <a:r>
              <a:rPr lang="en-US" baseline="0" dirty="0" smtClean="0"/>
              <a:t> to extend credit is critical. A firm needs paying customers to stay in business, not losses for bad debts.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83999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Dividend clientele</a:t>
            </a:r>
            <a:r>
              <a:rPr lang="en-US" baseline="0" dirty="0" smtClean="0"/>
              <a:t> has been widely tested in the literature and found to hold in many cases.</a:t>
            </a:r>
            <a:endParaRPr lang="en-US" dirty="0"/>
          </a:p>
        </p:txBody>
      </p:sp>
      <p:sp>
        <p:nvSpPr>
          <p:cNvPr id="4" name="Header Placeholder 3"/>
          <p:cNvSpPr>
            <a:spLocks noGrp="1"/>
          </p:cNvSpPr>
          <p:nvPr>
            <p:ph type="hdr" sz="quarter" idx="10"/>
          </p:nvPr>
        </p:nvSpPr>
        <p:spPr/>
        <p:txBody>
          <a:bodyPr/>
          <a:lstStyle/>
          <a:p>
            <a:r>
              <a:rPr lang="en-US" smtClean="0"/>
              <a:t>Chapter 1 - Introduction to Finance</a:t>
            </a:r>
            <a:endParaRPr lang="en-US"/>
          </a:p>
        </p:txBody>
      </p:sp>
      <p:sp>
        <p:nvSpPr>
          <p:cNvPr id="5" name="Slide Number Placeholder 4"/>
          <p:cNvSpPr>
            <a:spLocks noGrp="1"/>
          </p:cNvSpPr>
          <p:nvPr>
            <p:ph type="sldNum" sz="quarter" idx="11"/>
          </p:nvPr>
        </p:nvSpPr>
        <p:spPr/>
        <p:txBody>
          <a:bodyPr/>
          <a:lstStyle/>
          <a:p>
            <a:fld id="{0FEC88E3-E16B-4947-90F4-79AAD9D2ED75}" type="slidenum">
              <a:rPr lang="en-US" smtClean="0"/>
              <a:pPr/>
              <a:t>10</a:t>
            </a:fld>
            <a:endParaRPr lang="en-US"/>
          </a:p>
        </p:txBody>
      </p:sp>
    </p:spTree>
    <p:extLst>
      <p:ext uri="{BB962C8B-B14F-4D97-AF65-F5344CB8AC3E}">
        <p14:creationId xmlns:p14="http://schemas.microsoft.com/office/powerpoint/2010/main" val="31847618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need to watch the impact of your credit terms and you may need to adjust periodically if the economy changes.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33590119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Watching an aging schedule</a:t>
            </a:r>
            <a:r>
              <a:rPr lang="en-US" baseline="0" dirty="0" smtClean="0"/>
              <a:t> over time will help you spot credit problems in time to adjust credit policy. Table 15.3 from page 15.3.10 of text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3563133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15.4 from page 15.4.3 of text. Note that EFT has eliminated a substantial amount of float.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781379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a:t>
            </a:r>
            <a:r>
              <a:rPr lang="en-US" baseline="0" dirty="0" smtClean="0"/>
              <a:t> all options and choose the least costly option.</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7047656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Chapter 1 - Introduction to Finance</a:t>
            </a:r>
            <a:endParaRPr lang="en-US">
              <a:solidFill>
                <a:prstClr val="black"/>
              </a:solidFill>
            </a:endParaRPr>
          </a:p>
        </p:txBody>
      </p:sp>
      <p:sp>
        <p:nvSpPr>
          <p:cNvPr id="5" name="Slide Number Placeholder 4"/>
          <p:cNvSpPr>
            <a:spLocks noGrp="1"/>
          </p:cNvSpPr>
          <p:nvPr>
            <p:ph type="sldNum" sz="quarter" idx="11"/>
          </p:nvPr>
        </p:nvSpPr>
        <p:spPr/>
        <p:txBody>
          <a:bodyPr/>
          <a:lstStyle/>
          <a:p>
            <a:fld id="{0FEC88E3-E16B-4947-90F4-79AAD9D2ED7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2777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9600"/>
            <a:ext cx="7620000" cy="1143000"/>
          </a:xfrm>
        </p:spPr>
        <p:txBody>
          <a:body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904FFD-9145-4F94-BE97-E334BCA0647D}"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3349122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04FFD-9145-4F94-BE97-E334BCA0647D}"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612260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04FFD-9145-4F94-BE97-E334BCA0647D}"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85167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904FFD-9145-4F94-BE97-E334BCA0647D}"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350924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04FFD-9145-4F94-BE97-E334BCA0647D}" type="datetimeFigureOut">
              <a:rPr lang="en-US" smtClean="0"/>
              <a:pPr/>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1268138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904FFD-9145-4F94-BE97-E334BCA0647D}" type="datetimeFigureOut">
              <a:rPr lang="en-US" smtClean="0"/>
              <a:pPr/>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324987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04FFD-9145-4F94-BE97-E334BCA0647D}" type="datetimeFigureOut">
              <a:rPr lang="en-US" smtClean="0"/>
              <a:pPr/>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261648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04FFD-9145-4F94-BE97-E334BCA0647D}"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307852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04FFD-9145-4F94-BE97-E334BCA0647D}" type="datetimeFigureOut">
              <a:rPr lang="en-US" smtClean="0"/>
              <a:pPr/>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40054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04FFD-9145-4F94-BE97-E334BCA0647D}"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3245774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04FFD-9145-4F94-BE97-E334BCA0647D}" type="datetimeFigureOut">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7D22D-2770-471A-B64C-4C7F0350610E}" type="slidenum">
              <a:rPr lang="en-US" smtClean="0"/>
              <a:pPr/>
              <a:t>‹#›</a:t>
            </a:fld>
            <a:endParaRPr lang="en-US"/>
          </a:p>
        </p:txBody>
      </p:sp>
    </p:spTree>
    <p:extLst>
      <p:ext uri="{BB962C8B-B14F-4D97-AF65-F5344CB8AC3E}">
        <p14:creationId xmlns:p14="http://schemas.microsoft.com/office/powerpoint/2010/main" val="93769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ound Diagonal Corner Rectangle 6"/>
          <p:cNvSpPr/>
          <p:nvPr userDrawn="1"/>
        </p:nvSpPr>
        <p:spPr>
          <a:xfrm>
            <a:off x="457200" y="990600"/>
            <a:ext cx="8229600"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9144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4876800"/>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solidFill>
                <a:prstClr val="black"/>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B99F9E2-C97D-4FB5-92BE-C3FD0BEAD347}" type="datetimeFigureOut">
              <a:rPr lang="en-US" smtClean="0"/>
              <a:pPr/>
              <a:t>4/29/2014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C3C2A64-091B-44AC-941E-09349F7BE4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5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5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chemeClr val="accent1">
                    <a:lumMod val="50000"/>
                  </a:schemeClr>
                </a:solidFill>
              </a:rPr>
              <a:pPr lvl="1"/>
              <a:t>‹#›</a:t>
            </a:fld>
            <a:r>
              <a:rPr lang="en-US" dirty="0" smtClean="0">
                <a:solidFill>
                  <a:schemeClr val="accent1">
                    <a:lumMod val="50000"/>
                  </a:schemeClr>
                </a:solidFill>
              </a:rPr>
              <a:t>	Chapter</a:t>
            </a:r>
            <a:r>
              <a:rPr lang="en-US" baseline="0" dirty="0" smtClean="0">
                <a:solidFill>
                  <a:schemeClr val="accent1">
                    <a:lumMod val="50000"/>
                  </a:schemeClr>
                </a:solidFill>
              </a:rPr>
              <a:t> 13– Dividends, Repurchases, and Splits </a:t>
            </a:r>
            <a:endParaRPr lang="en-US" dirty="0">
              <a:solidFill>
                <a:schemeClr val="accent1">
                  <a:lumMod val="50000"/>
                </a:schemeClr>
              </a:solidFill>
            </a:endParaRPr>
          </a:p>
        </p:txBody>
      </p:sp>
      <p:sp>
        <p:nvSpPr>
          <p:cNvPr id="4" name="TextBox 3"/>
          <p:cNvSpPr txBox="1"/>
          <p:nvPr userDrawn="1"/>
        </p:nvSpPr>
        <p:spPr>
          <a:xfrm>
            <a:off x="2590800" y="6477000"/>
            <a:ext cx="4267200" cy="381000"/>
          </a:xfrm>
          <a:prstGeom prst="rect">
            <a:avLst/>
          </a:prstGeom>
          <a:noFill/>
        </p:spPr>
        <p:txBody>
          <a:bodyPr wrap="square" rtlCol="0">
            <a:spAutoFit/>
          </a:bodyPr>
          <a:lstStyle/>
          <a:p>
            <a:pPr algn="ctr"/>
            <a:r>
              <a:rPr lang="en-US" b="1" i="0" dirty="0" smtClean="0">
                <a:latin typeface="Andalus" panose="02020603050405020304" pitchFamily="18" charset="-78"/>
                <a:cs typeface="Andalus" panose="02020603050405020304" pitchFamily="18" charset="-78"/>
              </a:rPr>
              <a:t>Professor James Kuhle</a:t>
            </a:r>
            <a:endParaRPr lang="en-US" b="1" i="0" dirty="0">
              <a:latin typeface="Andalus" panose="02020603050405020304" pitchFamily="18" charset="-78"/>
              <a:cs typeface="Andalus" panose="02020603050405020304" pitchFamily="18" charset="-78"/>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86"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04FFD-9145-4F94-BE97-E334BCA0647D}" type="datetimeFigureOut">
              <a:rPr lang="en-US" smtClean="0"/>
              <a:pPr/>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D22D-2770-471A-B64C-4C7F0350610E}" type="slidenum">
              <a:rPr lang="en-US" smtClean="0"/>
              <a:pPr/>
              <a:t>‹#›</a:t>
            </a:fld>
            <a:endParaRPr lang="en-US"/>
          </a:p>
        </p:txBody>
      </p:sp>
    </p:spTree>
    <p:extLst>
      <p:ext uri="{BB962C8B-B14F-4D97-AF65-F5344CB8AC3E}">
        <p14:creationId xmlns:p14="http://schemas.microsoft.com/office/powerpoint/2010/main" val="48854870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7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8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8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8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8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8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9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5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1350" y="-3572"/>
            <a:ext cx="7545150" cy="369332"/>
          </a:xfrm>
          <a:prstGeom prst="rect">
            <a:avLst/>
          </a:prstGeom>
        </p:spPr>
        <p:txBody>
          <a:bodyPr wrap="square">
            <a:spAutoFit/>
          </a:bodyPr>
          <a:lstStyle/>
          <a:p>
            <a:pPr lvl="1"/>
            <a:fld id="{6AC62A33-EFC8-4B0B-AF2C-B1020BE0AC97}" type="slidenum">
              <a:rPr lang="en-US" smtClean="0">
                <a:solidFill>
                  <a:srgbClr val="94C600">
                    <a:lumMod val="50000"/>
                  </a:srgbClr>
                </a:solidFill>
              </a:rPr>
              <a:pPr lvl="1"/>
              <a:t>‹#›</a:t>
            </a:fld>
            <a:r>
              <a:rPr lang="en-US" dirty="0" smtClean="0">
                <a:solidFill>
                  <a:srgbClr val="94C600">
                    <a:lumMod val="50000"/>
                  </a:srgbClr>
                </a:solidFill>
              </a:rPr>
              <a:t>	Chapter 15– The Management of Working Capital</a:t>
            </a:r>
            <a:endParaRPr lang="en-US" dirty="0">
              <a:solidFill>
                <a:srgbClr val="94C600">
                  <a:lumMod val="50000"/>
                </a:srgbClr>
              </a:solidFill>
            </a:endParaRPr>
          </a:p>
        </p:txBody>
      </p:sp>
      <p:sp>
        <p:nvSpPr>
          <p:cNvPr id="4" name="TextBox 3"/>
          <p:cNvSpPr txBox="1"/>
          <p:nvPr userDrawn="1"/>
        </p:nvSpPr>
        <p:spPr>
          <a:xfrm>
            <a:off x="-14229" y="6457890"/>
            <a:ext cx="9144000" cy="400110"/>
          </a:xfrm>
          <a:prstGeom prst="rect">
            <a:avLst/>
          </a:prstGeom>
          <a:solidFill>
            <a:schemeClr val="accent3"/>
          </a:solidFill>
        </p:spPr>
        <p:txBody>
          <a:bodyPr wrap="square" rtlCol="0">
            <a:spAutoFit/>
          </a:bodyPr>
          <a:lstStyle/>
          <a:p>
            <a:pPr algn="ctr"/>
            <a:r>
              <a:rPr lang="en-US" sz="2000" b="1" dirty="0" smtClean="0">
                <a:solidFill>
                  <a:prstClr val="black"/>
                </a:solidFill>
                <a:latin typeface="Times New Roman" panose="02020603050405020304" pitchFamily="18" charset="0"/>
                <a:cs typeface="Times New Roman" panose="02020603050405020304" pitchFamily="18" charset="0"/>
              </a:rPr>
              <a:t>Prof. James Kuhle</a:t>
            </a:r>
            <a:endParaRPr lang="en-US" sz="2000"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itchFamily="2" charset="2"/>
        <a:buChar char="v"/>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87.xml"/><Relationship Id="rId1" Type="http://schemas.openxmlformats.org/officeDocument/2006/relationships/slideLayout" Target="../slideLayouts/slideLayout51.xml"/></Relationships>
</file>

<file path=ppt/slides/_rels/slide10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8.xml"/><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1.xml"/><Relationship Id="rId1" Type="http://schemas.openxmlformats.org/officeDocument/2006/relationships/slideLayout" Target="../slideLayouts/slideLayout55.xml"/></Relationships>
</file>

<file path=ppt/slides/_rels/slide11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2.xml"/><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3.png"/><Relationship Id="rId7"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uact=8&amp;docid=sSo82CCeesLWrM&amp;tbnid=MqcZK7_NaPz9vM:&amp;ved=0CAUQjRw&amp;url=http://www.hotelmarketingstrategies.com/twitter-mistakes-for-companies-5613/&amp;ei=w8hXU_zrJeOT2QWmvYDwDA&amp;bvm=bv.65177938,d.b2I&amp;psig=AFQjCNELHCN-AP9AwyygsR30T-jHzPHA0Q&amp;ust=13983483283756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hyperlink" Target="http://nwcreation.net/evolution.html"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31.xml"/><Relationship Id="rId4" Type="http://schemas.openxmlformats.org/officeDocument/2006/relationships/image" Target="../media/image71.png"/></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7.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8.xml"/><Relationship Id="rId1" Type="http://schemas.openxmlformats.org/officeDocument/2006/relationships/slideLayout" Target="../slideLayouts/slideLayout40.xml"/><Relationship Id="rId4" Type="http://schemas.openxmlformats.org/officeDocument/2006/relationships/image" Target="../media/image78.png"/></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41.xml"/><Relationship Id="rId4" Type="http://schemas.openxmlformats.org/officeDocument/2006/relationships/image" Target="../media/image80.png"/></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dirty="0" smtClean="0"/>
              <a:t>Dividends, repurchases, and splits</a:t>
            </a:r>
            <a:endParaRPr lang="en-US" sz="4400" dirty="0"/>
          </a:p>
        </p:txBody>
      </p:sp>
      <p:sp>
        <p:nvSpPr>
          <p:cNvPr id="10" name="Subtitle 9"/>
          <p:cNvSpPr>
            <a:spLocks noGrp="1"/>
          </p:cNvSpPr>
          <p:nvPr>
            <p:ph type="subTitle" idx="1"/>
          </p:nvPr>
        </p:nvSpPr>
        <p:spPr/>
        <p:txBody>
          <a:bodyPr/>
          <a:lstStyle/>
          <a:p>
            <a:r>
              <a:rPr lang="en-US" dirty="0" smtClean="0"/>
              <a:t>Chapter 13</a:t>
            </a:r>
            <a:endParaRPr lang="en-US" dirty="0"/>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Clienteles</a:t>
            </a:r>
            <a:endParaRPr lang="en-US" dirty="0"/>
          </a:p>
        </p:txBody>
      </p:sp>
      <p:sp>
        <p:nvSpPr>
          <p:cNvPr id="3" name="Content Placeholder 2"/>
          <p:cNvSpPr>
            <a:spLocks noGrp="1"/>
          </p:cNvSpPr>
          <p:nvPr>
            <p:ph idx="1"/>
          </p:nvPr>
        </p:nvSpPr>
        <p:spPr>
          <a:xfrm>
            <a:off x="457200" y="2514600"/>
            <a:ext cx="8229600" cy="4876800"/>
          </a:xfrm>
        </p:spPr>
        <p:txBody>
          <a:bodyPr/>
          <a:lstStyle/>
          <a:p>
            <a:r>
              <a:rPr lang="en-US" dirty="0" smtClean="0"/>
              <a:t>Different groups of investors that have different distribution preferences</a:t>
            </a:r>
          </a:p>
          <a:p>
            <a:endParaRPr lang="en-US" dirty="0" smtClean="0"/>
          </a:p>
          <a:p>
            <a:r>
              <a:rPr lang="en-US" dirty="0" smtClean="0"/>
              <a:t>Prefer types of distribution with the lowest tax rate</a:t>
            </a:r>
          </a:p>
          <a:p>
            <a:pPr lvl="1"/>
            <a:endParaRPr lang="en-US" dirty="0"/>
          </a:p>
          <a:p>
            <a:endParaRPr lang="en-US" dirty="0"/>
          </a:p>
        </p:txBody>
      </p:sp>
    </p:spTree>
    <p:extLst>
      <p:ext uri="{BB962C8B-B14F-4D97-AF65-F5344CB8AC3E}">
        <p14:creationId xmlns:p14="http://schemas.microsoft.com/office/powerpoint/2010/main" val="3408337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Inventory Methods</a:t>
            </a:r>
            <a:endParaRPr lang="en-US" dirty="0"/>
          </a:p>
        </p:txBody>
      </p:sp>
      <p:sp>
        <p:nvSpPr>
          <p:cNvPr id="3" name="Content Placeholder 2"/>
          <p:cNvSpPr>
            <a:spLocks noGrp="1"/>
          </p:cNvSpPr>
          <p:nvPr>
            <p:ph idx="1"/>
          </p:nvPr>
        </p:nvSpPr>
        <p:spPr/>
        <p:txBody>
          <a:bodyPr/>
          <a:lstStyle/>
          <a:p>
            <a:r>
              <a:rPr lang="en-US" dirty="0" smtClean="0"/>
              <a:t>Basket method</a:t>
            </a:r>
          </a:p>
          <a:p>
            <a:pPr lvl="1"/>
            <a:r>
              <a:rPr lang="en-US" dirty="0" smtClean="0"/>
              <a:t>Inventory is separated into three bins (baskets) when it arrives</a:t>
            </a:r>
          </a:p>
          <a:p>
            <a:pPr lvl="1"/>
            <a:endParaRPr lang="en-US" dirty="0" smtClean="0"/>
          </a:p>
          <a:p>
            <a:pPr lvl="1"/>
            <a:r>
              <a:rPr lang="en-US" dirty="0" smtClean="0"/>
              <a:t>The first bin is the normal operating inventory</a:t>
            </a:r>
          </a:p>
          <a:p>
            <a:pPr lvl="1"/>
            <a:endParaRPr lang="en-US" dirty="0" smtClean="0"/>
          </a:p>
          <a:p>
            <a:pPr lvl="1"/>
            <a:r>
              <a:rPr lang="en-US" dirty="0" smtClean="0"/>
              <a:t>When the first bin is empty, new inventory is ordered and the firm operates out of the second bin</a:t>
            </a:r>
          </a:p>
          <a:p>
            <a:pPr lvl="1"/>
            <a:endParaRPr lang="en-US" dirty="0" smtClean="0"/>
          </a:p>
          <a:p>
            <a:pPr lvl="1"/>
            <a:r>
              <a:rPr lang="en-US" dirty="0" smtClean="0"/>
              <a:t>The third bin is the safety stock</a:t>
            </a:r>
          </a:p>
          <a:p>
            <a:endParaRPr lang="en-US" dirty="0" smtClean="0"/>
          </a:p>
        </p:txBody>
      </p:sp>
    </p:spTree>
    <p:extLst>
      <p:ext uri="{BB962C8B-B14F-4D97-AF65-F5344CB8AC3E}">
        <p14:creationId xmlns:p14="http://schemas.microsoft.com/office/powerpoint/2010/main" val="23819841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Inventory Methods</a:t>
            </a:r>
          </a:p>
        </p:txBody>
      </p:sp>
      <p:sp>
        <p:nvSpPr>
          <p:cNvPr id="3" name="Content Placeholder 2"/>
          <p:cNvSpPr>
            <a:spLocks noGrp="1"/>
          </p:cNvSpPr>
          <p:nvPr>
            <p:ph idx="1"/>
          </p:nvPr>
        </p:nvSpPr>
        <p:spPr/>
        <p:txBody>
          <a:bodyPr/>
          <a:lstStyle/>
          <a:p>
            <a:r>
              <a:rPr lang="en-US" dirty="0" smtClean="0"/>
              <a:t>Just in time inventory method</a:t>
            </a:r>
          </a:p>
          <a:p>
            <a:pPr lvl="1"/>
            <a:r>
              <a:rPr lang="en-US" dirty="0" smtClean="0"/>
              <a:t>An alternative to holding inventory</a:t>
            </a:r>
          </a:p>
          <a:p>
            <a:pPr lvl="1"/>
            <a:endParaRPr lang="en-US" dirty="0" smtClean="0"/>
          </a:p>
          <a:p>
            <a:pPr lvl="1"/>
            <a:r>
              <a:rPr lang="en-US" dirty="0" smtClean="0"/>
              <a:t>Parts and supplies are delivered just as the firm needs them</a:t>
            </a:r>
          </a:p>
          <a:p>
            <a:pPr lvl="1"/>
            <a:endParaRPr lang="en-US" dirty="0" smtClean="0"/>
          </a:p>
          <a:p>
            <a:pPr lvl="1"/>
            <a:r>
              <a:rPr lang="en-US" dirty="0" smtClean="0"/>
              <a:t>This method increases the likelihood of </a:t>
            </a:r>
            <a:r>
              <a:rPr lang="en-US" dirty="0" err="1" smtClean="0"/>
              <a:t>stockout</a:t>
            </a:r>
            <a:endParaRPr lang="en-US" dirty="0"/>
          </a:p>
        </p:txBody>
      </p:sp>
    </p:spTree>
    <p:extLst>
      <p:ext uri="{BB962C8B-B14F-4D97-AF65-F5344CB8AC3E}">
        <p14:creationId xmlns:p14="http://schemas.microsoft.com/office/powerpoint/2010/main" val="23608164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LO3: How to Manage Accounts Receivable</a:t>
            </a:r>
            <a:endParaRPr lang="en-US" dirty="0"/>
          </a:p>
        </p:txBody>
      </p:sp>
      <p:sp>
        <p:nvSpPr>
          <p:cNvPr id="3" name="Content Placeholder 2"/>
          <p:cNvSpPr>
            <a:spLocks noGrp="1"/>
          </p:cNvSpPr>
          <p:nvPr>
            <p:ph idx="1"/>
          </p:nvPr>
        </p:nvSpPr>
        <p:spPr>
          <a:xfrm>
            <a:off x="457200" y="2362200"/>
            <a:ext cx="8458200" cy="5334000"/>
          </a:xfrm>
        </p:spPr>
        <p:txBody>
          <a:bodyPr/>
          <a:lstStyle/>
          <a:p>
            <a:r>
              <a:rPr lang="en-US" dirty="0" smtClean="0"/>
              <a:t>Accounts receivable turnover ratio</a:t>
            </a:r>
          </a:p>
          <a:p>
            <a:endParaRPr lang="en-US" dirty="0"/>
          </a:p>
          <a:p>
            <a:r>
              <a:rPr lang="en-US" dirty="0" smtClean="0"/>
              <a:t>Average collection period</a:t>
            </a:r>
          </a:p>
          <a:p>
            <a:endParaRPr lang="en-US" dirty="0"/>
          </a:p>
          <a:p>
            <a:r>
              <a:rPr lang="en-US" dirty="0" smtClean="0"/>
              <a:t>Why credit is offered</a:t>
            </a:r>
          </a:p>
          <a:p>
            <a:pPr lvl="1"/>
            <a:r>
              <a:rPr lang="en-US" dirty="0" smtClean="0"/>
              <a:t>Offering credit stimulates sales</a:t>
            </a:r>
          </a:p>
          <a:p>
            <a:pPr lvl="1"/>
            <a:r>
              <a:rPr lang="en-US" dirty="0" smtClean="0"/>
              <a:t>Trade credit is very common in many industries</a:t>
            </a:r>
            <a:endParaRPr lang="en-US" dirty="0"/>
          </a:p>
        </p:txBody>
      </p:sp>
    </p:spTree>
    <p:extLst>
      <p:ext uri="{BB962C8B-B14F-4D97-AF65-F5344CB8AC3E}">
        <p14:creationId xmlns:p14="http://schemas.microsoft.com/office/powerpoint/2010/main" val="26397581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Credit Policy</a:t>
            </a:r>
            <a:endParaRPr lang="en-US" dirty="0"/>
          </a:p>
        </p:txBody>
      </p:sp>
      <p:sp>
        <p:nvSpPr>
          <p:cNvPr id="3" name="Content Placeholder 2"/>
          <p:cNvSpPr>
            <a:spLocks noGrp="1"/>
          </p:cNvSpPr>
          <p:nvPr>
            <p:ph idx="1"/>
          </p:nvPr>
        </p:nvSpPr>
        <p:spPr/>
        <p:txBody>
          <a:bodyPr/>
          <a:lstStyle/>
          <a:p>
            <a:r>
              <a:rPr lang="en-US" dirty="0" smtClean="0"/>
              <a:t>Credit policy</a:t>
            </a:r>
          </a:p>
          <a:p>
            <a:pPr lvl="1"/>
            <a:r>
              <a:rPr lang="en-US" dirty="0" smtClean="0"/>
              <a:t>Stipulates how a firm will handle each phase of the credit decision</a:t>
            </a:r>
          </a:p>
          <a:p>
            <a:pPr lvl="1"/>
            <a:r>
              <a:rPr lang="en-US" dirty="0" smtClean="0"/>
              <a:t>This includes what goods will be sold on credit</a:t>
            </a:r>
          </a:p>
          <a:p>
            <a:pPr lvl="1"/>
            <a:endParaRPr lang="en-US" dirty="0"/>
          </a:p>
          <a:p>
            <a:r>
              <a:rPr lang="en-US" dirty="0" smtClean="0"/>
              <a:t>Three elements of the typical credit sale:</a:t>
            </a:r>
          </a:p>
          <a:p>
            <a:pPr lvl="1"/>
            <a:r>
              <a:rPr lang="en-US" dirty="0" smtClean="0"/>
              <a:t>Credit period</a:t>
            </a:r>
          </a:p>
          <a:p>
            <a:pPr lvl="1"/>
            <a:r>
              <a:rPr lang="en-US" dirty="0" smtClean="0"/>
              <a:t>Discount amount</a:t>
            </a:r>
          </a:p>
          <a:p>
            <a:pPr lvl="1"/>
            <a:r>
              <a:rPr lang="en-US" dirty="0" smtClean="0"/>
              <a:t>Discount period</a:t>
            </a:r>
            <a:endParaRPr lang="en-US" dirty="0"/>
          </a:p>
        </p:txBody>
      </p:sp>
    </p:spTree>
    <p:extLst>
      <p:ext uri="{BB962C8B-B14F-4D97-AF65-F5344CB8AC3E}">
        <p14:creationId xmlns:p14="http://schemas.microsoft.com/office/powerpoint/2010/main" val="13035587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Credit Policy</a:t>
            </a:r>
          </a:p>
        </p:txBody>
      </p:sp>
      <p:sp>
        <p:nvSpPr>
          <p:cNvPr id="3" name="Content Placeholder 2"/>
          <p:cNvSpPr>
            <a:spLocks noGrp="1"/>
          </p:cNvSpPr>
          <p:nvPr>
            <p:ph idx="1"/>
          </p:nvPr>
        </p:nvSpPr>
        <p:spPr/>
        <p:txBody>
          <a:bodyPr/>
          <a:lstStyle/>
          <a:p>
            <a:r>
              <a:rPr lang="en-US" dirty="0" smtClean="0"/>
              <a:t>Credit period</a:t>
            </a:r>
          </a:p>
          <a:p>
            <a:pPr lvl="1"/>
            <a:r>
              <a:rPr lang="en-US" dirty="0" smtClean="0"/>
              <a:t>The length of time the customer has before payment is due</a:t>
            </a:r>
          </a:p>
          <a:p>
            <a:pPr lvl="1"/>
            <a:r>
              <a:rPr lang="en-US" dirty="0" smtClean="0"/>
              <a:t>Varies among industries</a:t>
            </a:r>
          </a:p>
          <a:p>
            <a:pPr lvl="1"/>
            <a:r>
              <a:rPr lang="en-US" dirty="0" smtClean="0"/>
              <a:t>Typically between 30 and 120 days</a:t>
            </a:r>
          </a:p>
          <a:p>
            <a:r>
              <a:rPr lang="en-US" dirty="0" smtClean="0"/>
              <a:t>Inventory period</a:t>
            </a:r>
          </a:p>
          <a:p>
            <a:pPr lvl="1"/>
            <a:r>
              <a:rPr lang="en-US" dirty="0" smtClean="0"/>
              <a:t>The length of time it takes the buyer to acquire, process and sell the inventory</a:t>
            </a:r>
          </a:p>
          <a:p>
            <a:r>
              <a:rPr lang="en-US" dirty="0" smtClean="0"/>
              <a:t>Receivable cycle</a:t>
            </a:r>
          </a:p>
          <a:p>
            <a:pPr lvl="1"/>
            <a:r>
              <a:rPr lang="en-US" dirty="0" smtClean="0"/>
              <a:t>The length of time it takes to collect on a sale</a:t>
            </a:r>
            <a:endParaRPr lang="en-US" dirty="0"/>
          </a:p>
        </p:txBody>
      </p:sp>
    </p:spTree>
    <p:extLst>
      <p:ext uri="{BB962C8B-B14F-4D97-AF65-F5344CB8AC3E}">
        <p14:creationId xmlns:p14="http://schemas.microsoft.com/office/powerpoint/2010/main" val="33312943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Credit Policy</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Factors to consider when establishing a credit policy</a:t>
            </a:r>
          </a:p>
          <a:p>
            <a:pPr lvl="1"/>
            <a:r>
              <a:rPr lang="en-US" dirty="0" smtClean="0"/>
              <a:t>Consumer demand for the product</a:t>
            </a:r>
          </a:p>
          <a:p>
            <a:pPr lvl="1"/>
            <a:r>
              <a:rPr lang="en-US" dirty="0" smtClean="0"/>
              <a:t>Whether the product is perishable or has continuing collateral value</a:t>
            </a:r>
          </a:p>
          <a:p>
            <a:pPr lvl="1"/>
            <a:r>
              <a:rPr lang="en-US" dirty="0" smtClean="0"/>
              <a:t>The credit risk of the buyer</a:t>
            </a:r>
          </a:p>
          <a:p>
            <a:pPr lvl="1"/>
            <a:r>
              <a:rPr lang="en-US" dirty="0" smtClean="0"/>
              <a:t>The competition in the market.</a:t>
            </a:r>
          </a:p>
          <a:p>
            <a:pPr lvl="1"/>
            <a:endParaRPr lang="en-US" dirty="0" smtClean="0"/>
          </a:p>
          <a:p>
            <a:r>
              <a:rPr lang="en-US" dirty="0" smtClean="0"/>
              <a:t>The effective annual rate for taking a cash discount</a:t>
            </a:r>
          </a:p>
          <a:p>
            <a:pPr lvl="1"/>
            <a:r>
              <a:rPr lang="en-US" dirty="0" smtClean="0"/>
              <a:t>Cash discounts are used to speed up the collection of accounts receivable</a:t>
            </a:r>
          </a:p>
          <a:p>
            <a:pPr lvl="1"/>
            <a:r>
              <a:rPr lang="en-US" dirty="0" smtClean="0"/>
              <a:t>Usual terms offer a 1% or 2% discounts for paying the balance within a short period</a:t>
            </a:r>
            <a:endParaRPr lang="en-US" dirty="0"/>
          </a:p>
        </p:txBody>
      </p:sp>
    </p:spTree>
    <p:extLst>
      <p:ext uri="{BB962C8B-B14F-4D97-AF65-F5344CB8AC3E}">
        <p14:creationId xmlns:p14="http://schemas.microsoft.com/office/powerpoint/2010/main" val="32733462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Credit Policy</a:t>
            </a:r>
            <a:endParaRPr lang="en-US" dirty="0"/>
          </a:p>
        </p:txBody>
      </p:sp>
      <p:sp>
        <p:nvSpPr>
          <p:cNvPr id="3" name="Content Placeholder 2"/>
          <p:cNvSpPr>
            <a:spLocks noGrp="1"/>
          </p:cNvSpPr>
          <p:nvPr>
            <p:ph idx="1"/>
          </p:nvPr>
        </p:nvSpPr>
        <p:spPr>
          <a:xfrm>
            <a:off x="457199" y="1828800"/>
            <a:ext cx="8229600" cy="4876800"/>
          </a:xfrm>
        </p:spPr>
        <p:txBody>
          <a:bodyPr/>
          <a:lstStyle/>
          <a:p>
            <a:r>
              <a:rPr lang="en-US" dirty="0" smtClean="0"/>
              <a:t>Effective interest rate (EIR)</a:t>
            </a:r>
          </a:p>
          <a:p>
            <a:pPr marL="274320" lvl="1"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23" y="2286000"/>
            <a:ext cx="84105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720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Credit Policy</a:t>
            </a:r>
          </a:p>
        </p:txBody>
      </p:sp>
      <p:sp>
        <p:nvSpPr>
          <p:cNvPr id="3" name="Content Placeholder 2"/>
          <p:cNvSpPr>
            <a:spLocks noGrp="1"/>
          </p:cNvSpPr>
          <p:nvPr>
            <p:ph idx="1"/>
          </p:nvPr>
        </p:nvSpPr>
        <p:spPr>
          <a:xfrm>
            <a:off x="404587" y="1981200"/>
            <a:ext cx="8229600" cy="4876800"/>
          </a:xfrm>
        </p:spPr>
        <p:txBody>
          <a:bodyPr/>
          <a:lstStyle/>
          <a:p>
            <a:r>
              <a:rPr lang="en-US" dirty="0" smtClean="0"/>
              <a:t>Cost of credit includes three factors</a:t>
            </a:r>
          </a:p>
          <a:p>
            <a:pPr lvl="1"/>
            <a:r>
              <a:rPr lang="en-US" dirty="0" smtClean="0"/>
              <a:t>Cost of holding increased current assets </a:t>
            </a:r>
          </a:p>
          <a:p>
            <a:pPr lvl="1"/>
            <a:r>
              <a:rPr lang="en-US" dirty="0" smtClean="0"/>
              <a:t>Bad debt losses</a:t>
            </a:r>
          </a:p>
          <a:p>
            <a:pPr lvl="1"/>
            <a:r>
              <a:rPr lang="en-US" dirty="0" smtClean="0"/>
              <a:t>Cost of administering the accounts receivable</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666" y="3581400"/>
            <a:ext cx="3836231" cy="2819399"/>
          </a:xfrm>
          <a:prstGeom prst="rect">
            <a:avLst/>
          </a:prstGeom>
        </p:spPr>
      </p:pic>
    </p:spTree>
    <p:extLst>
      <p:ext uri="{BB962C8B-B14F-4D97-AF65-F5344CB8AC3E}">
        <p14:creationId xmlns:p14="http://schemas.microsoft.com/office/powerpoint/2010/main" val="1060553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Credit Policy</a:t>
            </a:r>
          </a:p>
        </p:txBody>
      </p:sp>
      <p:sp>
        <p:nvSpPr>
          <p:cNvPr id="3" name="Content Placeholder 2"/>
          <p:cNvSpPr>
            <a:spLocks noGrp="1"/>
          </p:cNvSpPr>
          <p:nvPr>
            <p:ph idx="1"/>
          </p:nvPr>
        </p:nvSpPr>
        <p:spPr>
          <a:xfrm>
            <a:off x="457200" y="2133600"/>
            <a:ext cx="8229600" cy="4876800"/>
          </a:xfrm>
        </p:spPr>
        <p:txBody>
          <a:bodyPr/>
          <a:lstStyle/>
          <a:p>
            <a:r>
              <a:rPr lang="en-US" dirty="0" smtClean="0"/>
              <a:t>Five Cs of credit analysis</a:t>
            </a:r>
          </a:p>
          <a:p>
            <a:pPr lvl="1"/>
            <a:r>
              <a:rPr lang="en-US" dirty="0" smtClean="0"/>
              <a:t>Character</a:t>
            </a:r>
          </a:p>
          <a:p>
            <a:pPr lvl="2"/>
            <a:r>
              <a:rPr lang="en-US" dirty="0" smtClean="0"/>
              <a:t>The willingness of the borrower to pay obligations owed</a:t>
            </a:r>
          </a:p>
          <a:p>
            <a:pPr lvl="1"/>
            <a:r>
              <a:rPr lang="en-US" dirty="0" smtClean="0"/>
              <a:t>Capacity</a:t>
            </a:r>
          </a:p>
          <a:p>
            <a:pPr lvl="2"/>
            <a:r>
              <a:rPr lang="en-US" dirty="0" smtClean="0"/>
              <a:t>The ability of the borrower to pay</a:t>
            </a:r>
          </a:p>
          <a:p>
            <a:pPr lvl="1"/>
            <a:r>
              <a:rPr lang="en-US" dirty="0" smtClean="0"/>
              <a:t>Capital</a:t>
            </a:r>
          </a:p>
          <a:p>
            <a:pPr lvl="2"/>
            <a:r>
              <a:rPr lang="en-US" dirty="0" smtClean="0"/>
              <a:t>The financial reserves of the firm</a:t>
            </a:r>
          </a:p>
          <a:p>
            <a:pPr lvl="1"/>
            <a:r>
              <a:rPr lang="en-US" dirty="0" smtClean="0"/>
              <a:t>Conditions</a:t>
            </a:r>
          </a:p>
          <a:p>
            <a:pPr lvl="2"/>
            <a:r>
              <a:rPr lang="en-US" dirty="0" smtClean="0"/>
              <a:t>The general economic and business climate</a:t>
            </a:r>
          </a:p>
          <a:p>
            <a:pPr lvl="1"/>
            <a:r>
              <a:rPr lang="en-US" dirty="0" smtClean="0"/>
              <a:t>Collateral</a:t>
            </a:r>
          </a:p>
          <a:p>
            <a:pPr lvl="2"/>
            <a:r>
              <a:rPr lang="en-US" dirty="0" smtClean="0"/>
              <a:t>The value of the assets that could be seized if the customer doesn’t pay on the debt</a:t>
            </a:r>
          </a:p>
        </p:txBody>
      </p:sp>
    </p:spTree>
    <p:extLst>
      <p:ext uri="{BB962C8B-B14F-4D97-AF65-F5344CB8AC3E}">
        <p14:creationId xmlns:p14="http://schemas.microsoft.com/office/powerpoint/2010/main" val="14512334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Credit Policy</a:t>
            </a:r>
          </a:p>
        </p:txBody>
      </p:sp>
      <p:sp>
        <p:nvSpPr>
          <p:cNvPr id="3" name="Content Placeholder 2"/>
          <p:cNvSpPr>
            <a:spLocks noGrp="1"/>
          </p:cNvSpPr>
          <p:nvPr>
            <p:ph idx="1"/>
          </p:nvPr>
        </p:nvSpPr>
        <p:spPr/>
        <p:txBody>
          <a:bodyPr/>
          <a:lstStyle/>
          <a:p>
            <a:r>
              <a:rPr lang="en-US" dirty="0" smtClean="0"/>
              <a:t>Collection of accounts receivable (monitoring)</a:t>
            </a:r>
          </a:p>
          <a:p>
            <a:pPr lvl="1"/>
            <a:r>
              <a:rPr lang="en-US" dirty="0" smtClean="0"/>
              <a:t>Collection policy begins with careful monitoring of accounts receivable</a:t>
            </a:r>
          </a:p>
          <a:p>
            <a:pPr lvl="1"/>
            <a:endParaRPr lang="en-US" dirty="0"/>
          </a:p>
          <a:p>
            <a:r>
              <a:rPr lang="en-US" dirty="0" smtClean="0"/>
              <a:t>Monitoring accounts receivable</a:t>
            </a:r>
          </a:p>
          <a:p>
            <a:pPr lvl="1"/>
            <a:r>
              <a:rPr lang="en-US" dirty="0" smtClean="0"/>
              <a:t>Average collection period</a:t>
            </a:r>
          </a:p>
          <a:p>
            <a:pPr lvl="2"/>
            <a:r>
              <a:rPr lang="en-US" dirty="0" smtClean="0"/>
              <a:t>Tells managers how long the average credit remains outstanding</a:t>
            </a:r>
          </a:p>
          <a:p>
            <a:pPr lvl="2"/>
            <a:r>
              <a:rPr lang="en-US" dirty="0" smtClean="0"/>
              <a:t>Important ratio used to track accounts receivable</a:t>
            </a:r>
          </a:p>
        </p:txBody>
      </p:sp>
    </p:spTree>
    <p:extLst>
      <p:ext uri="{BB962C8B-B14F-4D97-AF65-F5344CB8AC3E}">
        <p14:creationId xmlns:p14="http://schemas.microsoft.com/office/powerpoint/2010/main" val="1779363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Dividends</a:t>
            </a:r>
            <a:endParaRPr lang="en-US" dirty="0"/>
          </a:p>
        </p:txBody>
      </p:sp>
      <p:sp>
        <p:nvSpPr>
          <p:cNvPr id="3" name="Content Placeholder 2"/>
          <p:cNvSpPr>
            <a:spLocks noGrp="1"/>
          </p:cNvSpPr>
          <p:nvPr>
            <p:ph idx="1"/>
          </p:nvPr>
        </p:nvSpPr>
        <p:spPr/>
        <p:txBody>
          <a:bodyPr/>
          <a:lstStyle/>
          <a:p>
            <a:r>
              <a:rPr lang="en-US" dirty="0" smtClean="0"/>
              <a:t>Dividend Mechanics and Timing</a:t>
            </a:r>
          </a:p>
          <a:p>
            <a:pPr lvl="1"/>
            <a:r>
              <a:rPr lang="en-US" dirty="0" smtClean="0"/>
              <a:t>Payments of dividends must be broadly disseminated by the investors</a:t>
            </a:r>
          </a:p>
          <a:p>
            <a:pPr lvl="1"/>
            <a:r>
              <a:rPr lang="en-US" dirty="0" smtClean="0"/>
              <a:t>Typically done through newswire releases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581400"/>
            <a:ext cx="5943600" cy="1513206"/>
          </a:xfrm>
          <a:prstGeom prst="rect">
            <a:avLst/>
          </a:prstGeom>
        </p:spPr>
      </p:pic>
      <p:sp>
        <p:nvSpPr>
          <p:cNvPr id="6" name="TextBox 5"/>
          <p:cNvSpPr txBox="1"/>
          <p:nvPr/>
        </p:nvSpPr>
        <p:spPr>
          <a:xfrm>
            <a:off x="1295400" y="5105400"/>
            <a:ext cx="1066800" cy="707886"/>
          </a:xfrm>
          <a:prstGeom prst="rect">
            <a:avLst/>
          </a:prstGeom>
          <a:solidFill>
            <a:srgbClr val="FFFFCC"/>
          </a:solidFill>
        </p:spPr>
        <p:txBody>
          <a:bodyPr wrap="square" rtlCol="0">
            <a:spAutoFit/>
          </a:bodyPr>
          <a:lstStyle/>
          <a:p>
            <a:pPr algn="ctr"/>
            <a:r>
              <a:rPr lang="en-US" sz="1000" dirty="0" smtClean="0">
                <a:solidFill>
                  <a:srgbClr val="FF0000"/>
                </a:solidFill>
              </a:rPr>
              <a:t>Announcement Date is the date the dividend is announced.</a:t>
            </a:r>
            <a:endParaRPr lang="en-US" sz="1000" dirty="0">
              <a:solidFill>
                <a:srgbClr val="FF0000"/>
              </a:solidFill>
            </a:endParaRPr>
          </a:p>
        </p:txBody>
      </p:sp>
      <p:sp>
        <p:nvSpPr>
          <p:cNvPr id="7" name="TextBox 6"/>
          <p:cNvSpPr txBox="1"/>
          <p:nvPr/>
        </p:nvSpPr>
        <p:spPr>
          <a:xfrm>
            <a:off x="2362200" y="5105400"/>
            <a:ext cx="1066800" cy="861774"/>
          </a:xfrm>
          <a:prstGeom prst="rect">
            <a:avLst/>
          </a:prstGeom>
          <a:solidFill>
            <a:srgbClr val="FFFFCC"/>
          </a:solidFill>
        </p:spPr>
        <p:txBody>
          <a:bodyPr wrap="square" rtlCol="0">
            <a:spAutoFit/>
          </a:bodyPr>
          <a:lstStyle/>
          <a:p>
            <a:pPr algn="ctr"/>
            <a:r>
              <a:rPr lang="en-US" sz="1000" dirty="0" smtClean="0">
                <a:solidFill>
                  <a:srgbClr val="FF0000"/>
                </a:solidFill>
              </a:rPr>
              <a:t>Cum-Dividend date is three business days before the date of record.</a:t>
            </a:r>
            <a:endParaRPr lang="en-US" sz="1000" dirty="0">
              <a:solidFill>
                <a:srgbClr val="FF0000"/>
              </a:solidFill>
            </a:endParaRPr>
          </a:p>
        </p:txBody>
      </p:sp>
      <p:sp>
        <p:nvSpPr>
          <p:cNvPr id="8" name="TextBox 7"/>
          <p:cNvSpPr txBox="1"/>
          <p:nvPr/>
        </p:nvSpPr>
        <p:spPr>
          <a:xfrm>
            <a:off x="3352800" y="5105400"/>
            <a:ext cx="1066800" cy="707886"/>
          </a:xfrm>
          <a:prstGeom prst="rect">
            <a:avLst/>
          </a:prstGeom>
          <a:solidFill>
            <a:srgbClr val="FFFFCC"/>
          </a:solidFill>
        </p:spPr>
        <p:txBody>
          <a:bodyPr wrap="square" rtlCol="0">
            <a:spAutoFit/>
          </a:bodyPr>
          <a:lstStyle/>
          <a:p>
            <a:pPr algn="ctr"/>
            <a:r>
              <a:rPr lang="en-US" sz="1000" dirty="0" smtClean="0">
                <a:solidFill>
                  <a:srgbClr val="FF0000"/>
                </a:solidFill>
              </a:rPr>
              <a:t>Ex-Dividend date is 2 business days before the date of Record.</a:t>
            </a:r>
            <a:endParaRPr lang="en-US" sz="1000" dirty="0">
              <a:solidFill>
                <a:srgbClr val="FF0000"/>
              </a:solidFill>
            </a:endParaRPr>
          </a:p>
        </p:txBody>
      </p:sp>
      <p:sp>
        <p:nvSpPr>
          <p:cNvPr id="9" name="TextBox 8"/>
          <p:cNvSpPr txBox="1"/>
          <p:nvPr/>
        </p:nvSpPr>
        <p:spPr>
          <a:xfrm>
            <a:off x="4419600" y="5105400"/>
            <a:ext cx="1066800" cy="1015663"/>
          </a:xfrm>
          <a:prstGeom prst="rect">
            <a:avLst/>
          </a:prstGeom>
          <a:solidFill>
            <a:srgbClr val="FFFFCC"/>
          </a:solidFill>
        </p:spPr>
        <p:txBody>
          <a:bodyPr wrap="square" rtlCol="0">
            <a:spAutoFit/>
          </a:bodyPr>
          <a:lstStyle/>
          <a:p>
            <a:pPr algn="ctr"/>
            <a:r>
              <a:rPr lang="en-US" sz="1000" dirty="0" smtClean="0">
                <a:solidFill>
                  <a:srgbClr val="FF0000"/>
                </a:solidFill>
              </a:rPr>
              <a:t>Date of Record is the day when the list of registered owners is created.</a:t>
            </a:r>
            <a:endParaRPr lang="en-US" sz="1000" dirty="0">
              <a:solidFill>
                <a:srgbClr val="FF0000"/>
              </a:solidFill>
            </a:endParaRPr>
          </a:p>
        </p:txBody>
      </p:sp>
      <p:sp>
        <p:nvSpPr>
          <p:cNvPr id="10" name="TextBox 9"/>
          <p:cNvSpPr txBox="1"/>
          <p:nvPr/>
        </p:nvSpPr>
        <p:spPr>
          <a:xfrm>
            <a:off x="5486400" y="5105400"/>
            <a:ext cx="1066800" cy="861774"/>
          </a:xfrm>
          <a:prstGeom prst="rect">
            <a:avLst/>
          </a:prstGeom>
          <a:solidFill>
            <a:srgbClr val="FFFFCC"/>
          </a:solidFill>
        </p:spPr>
        <p:txBody>
          <a:bodyPr wrap="square" rtlCol="0">
            <a:spAutoFit/>
          </a:bodyPr>
          <a:lstStyle/>
          <a:p>
            <a:pPr algn="ctr"/>
            <a:r>
              <a:rPr lang="en-US" sz="1000" dirty="0" smtClean="0">
                <a:solidFill>
                  <a:srgbClr val="FF0000"/>
                </a:solidFill>
              </a:rPr>
              <a:t>Payable Date is the date the dividends are distributed to owners.</a:t>
            </a:r>
            <a:endParaRPr lang="en-US" sz="1000" dirty="0">
              <a:solidFill>
                <a:srgbClr val="FF0000"/>
              </a:solidFill>
            </a:endParaRPr>
          </a:p>
        </p:txBody>
      </p:sp>
    </p:spTree>
    <p:extLst>
      <p:ext uri="{BB962C8B-B14F-4D97-AF65-F5344CB8AC3E}">
        <p14:creationId xmlns:p14="http://schemas.microsoft.com/office/powerpoint/2010/main" val="14771269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Credit Policy</a:t>
            </a:r>
          </a:p>
        </p:txBody>
      </p:sp>
      <p:sp>
        <p:nvSpPr>
          <p:cNvPr id="3" name="Content Placeholder 2"/>
          <p:cNvSpPr>
            <a:spLocks noGrp="1"/>
          </p:cNvSpPr>
          <p:nvPr>
            <p:ph idx="1"/>
          </p:nvPr>
        </p:nvSpPr>
        <p:spPr>
          <a:xfrm>
            <a:off x="457200" y="2017295"/>
            <a:ext cx="8229600" cy="4876800"/>
          </a:xfrm>
        </p:spPr>
        <p:txBody>
          <a:bodyPr/>
          <a:lstStyle/>
          <a:p>
            <a:r>
              <a:rPr lang="en-US" dirty="0" smtClean="0"/>
              <a:t>Aging schedule</a:t>
            </a:r>
          </a:p>
          <a:p>
            <a:pPr lvl="1"/>
            <a:r>
              <a:rPr lang="en-US" dirty="0" smtClean="0"/>
              <a:t>Another tool mangers use to evaluate the firms accounts receivable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Collection effort</a:t>
            </a:r>
          </a:p>
          <a:p>
            <a:pPr lvl="1"/>
            <a:r>
              <a:rPr lang="en-US" dirty="0" smtClean="0"/>
              <a:t>The  firm follows a sequence of progressively more insistent steps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895600"/>
            <a:ext cx="4423611" cy="2041667"/>
          </a:xfrm>
          <a:prstGeom prst="rect">
            <a:avLst/>
          </a:prstGeom>
        </p:spPr>
      </p:pic>
    </p:spTree>
    <p:extLst>
      <p:ext uri="{BB962C8B-B14F-4D97-AF65-F5344CB8AC3E}">
        <p14:creationId xmlns:p14="http://schemas.microsoft.com/office/powerpoint/2010/main" val="14255754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 How to Manage Cash</a:t>
            </a:r>
            <a:endParaRPr lang="en-US" dirty="0"/>
          </a:p>
        </p:txBody>
      </p:sp>
      <p:sp>
        <p:nvSpPr>
          <p:cNvPr id="3" name="Content Placeholder 2"/>
          <p:cNvSpPr>
            <a:spLocks noGrp="1"/>
          </p:cNvSpPr>
          <p:nvPr>
            <p:ph idx="1"/>
          </p:nvPr>
        </p:nvSpPr>
        <p:spPr/>
        <p:txBody>
          <a:bodyPr/>
          <a:lstStyle/>
          <a:p>
            <a:r>
              <a:rPr lang="en-US" dirty="0" smtClean="0"/>
              <a:t>Disbursement float</a:t>
            </a:r>
          </a:p>
          <a:p>
            <a:pPr lvl="1"/>
            <a:r>
              <a:rPr lang="en-US" dirty="0" smtClean="0"/>
              <a:t>Occurs when there’s a delay between when the firm issues a check and when the funds are removed from the checking account</a:t>
            </a:r>
          </a:p>
          <a:p>
            <a:r>
              <a:rPr lang="en-US" dirty="0" smtClean="0"/>
              <a:t>Collection float</a:t>
            </a:r>
          </a:p>
          <a:p>
            <a:pPr lvl="1"/>
            <a:r>
              <a:rPr lang="en-US" dirty="0" smtClean="0"/>
              <a:t>Occurs when there’s a delay between when you receive payment and when the bank gives you credit</a:t>
            </a:r>
          </a:p>
          <a:p>
            <a:r>
              <a:rPr lang="en-US" dirty="0" smtClean="0"/>
              <a:t>Net float</a:t>
            </a:r>
          </a:p>
          <a:p>
            <a:pPr lvl="1"/>
            <a:r>
              <a:rPr lang="en-US" dirty="0" smtClean="0"/>
              <a:t>Net float is the difference between available balance and book balance</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5666874"/>
            <a:ext cx="6812278" cy="457200"/>
          </a:xfrm>
          <a:prstGeom prst="rect">
            <a:avLst/>
          </a:prstGeom>
        </p:spPr>
      </p:pic>
    </p:spTree>
    <p:extLst>
      <p:ext uri="{BB962C8B-B14F-4D97-AF65-F5344CB8AC3E}">
        <p14:creationId xmlns:p14="http://schemas.microsoft.com/office/powerpoint/2010/main" val="30368498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Funds Transfer (EFT)</a:t>
            </a:r>
            <a:endParaRPr lang="en-US" dirty="0"/>
          </a:p>
        </p:txBody>
      </p:sp>
      <p:sp>
        <p:nvSpPr>
          <p:cNvPr id="3" name="Content Placeholder 2"/>
          <p:cNvSpPr>
            <a:spLocks noGrp="1"/>
          </p:cNvSpPr>
          <p:nvPr>
            <p:ph idx="1"/>
          </p:nvPr>
        </p:nvSpPr>
        <p:spPr/>
        <p:txBody>
          <a:bodyPr/>
          <a:lstStyle/>
          <a:p>
            <a:r>
              <a:rPr lang="en-US" dirty="0" smtClean="0"/>
              <a:t>EFT </a:t>
            </a:r>
          </a:p>
          <a:p>
            <a:pPr lvl="1"/>
            <a:r>
              <a:rPr lang="en-US" dirty="0" smtClean="0"/>
              <a:t>Broad term that refers to the transfer of funds around the world electronically, as opposed to a paper document</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810000"/>
            <a:ext cx="6018740" cy="1676400"/>
          </a:xfrm>
          <a:prstGeom prst="rect">
            <a:avLst/>
          </a:prstGeom>
        </p:spPr>
      </p:pic>
    </p:spTree>
    <p:extLst>
      <p:ext uri="{BB962C8B-B14F-4D97-AF65-F5344CB8AC3E}">
        <p14:creationId xmlns:p14="http://schemas.microsoft.com/office/powerpoint/2010/main" val="5411505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Optimal Cash Balance</a:t>
            </a:r>
            <a:endParaRPr lang="en-US" dirty="0"/>
          </a:p>
        </p:txBody>
      </p:sp>
      <p:sp>
        <p:nvSpPr>
          <p:cNvPr id="3" name="Content Placeholder 2"/>
          <p:cNvSpPr>
            <a:spLocks noGrp="1"/>
          </p:cNvSpPr>
          <p:nvPr>
            <p:ph idx="1"/>
          </p:nvPr>
        </p:nvSpPr>
        <p:spPr/>
        <p:txBody>
          <a:bodyPr/>
          <a:lstStyle/>
          <a:p>
            <a:r>
              <a:rPr lang="en-US" dirty="0" smtClean="0"/>
              <a:t>Reasons to hold cash</a:t>
            </a:r>
          </a:p>
          <a:p>
            <a:pPr lvl="1"/>
            <a:r>
              <a:rPr lang="en-US" dirty="0" smtClean="0"/>
              <a:t>Transactional motive</a:t>
            </a:r>
          </a:p>
          <a:p>
            <a:pPr lvl="2"/>
            <a:r>
              <a:rPr lang="en-US" dirty="0" smtClean="0"/>
              <a:t>The need to pay debts</a:t>
            </a:r>
          </a:p>
          <a:p>
            <a:pPr lvl="2"/>
            <a:endParaRPr lang="en-US" dirty="0" smtClean="0"/>
          </a:p>
          <a:p>
            <a:pPr lvl="1"/>
            <a:r>
              <a:rPr lang="en-US" dirty="0" smtClean="0"/>
              <a:t>Precautionary motive</a:t>
            </a:r>
          </a:p>
          <a:p>
            <a:pPr lvl="2"/>
            <a:r>
              <a:rPr lang="en-US" dirty="0" smtClean="0"/>
              <a:t>The need for a safety supply to act as a financial reserve</a:t>
            </a:r>
          </a:p>
          <a:p>
            <a:pPr lvl="2"/>
            <a:endParaRPr lang="en-US" dirty="0" smtClean="0"/>
          </a:p>
          <a:p>
            <a:pPr lvl="1"/>
            <a:r>
              <a:rPr lang="en-US" dirty="0" smtClean="0"/>
              <a:t>Speculative motive</a:t>
            </a:r>
          </a:p>
          <a:p>
            <a:pPr lvl="2"/>
            <a:r>
              <a:rPr lang="en-US" dirty="0" smtClean="0"/>
              <a:t>The need to take advantage of bargain purchases or opportunities that arise</a:t>
            </a:r>
          </a:p>
        </p:txBody>
      </p:sp>
    </p:spTree>
    <p:extLst>
      <p:ext uri="{BB962C8B-B14F-4D97-AF65-F5344CB8AC3E}">
        <p14:creationId xmlns:p14="http://schemas.microsoft.com/office/powerpoint/2010/main" val="14046458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LO5: Short Term Financing Alternatives</a:t>
            </a:r>
            <a:endParaRPr lang="en-US" dirty="0"/>
          </a:p>
        </p:txBody>
      </p:sp>
      <p:sp>
        <p:nvSpPr>
          <p:cNvPr id="3" name="Content Placeholder 2"/>
          <p:cNvSpPr>
            <a:spLocks noGrp="1"/>
          </p:cNvSpPr>
          <p:nvPr>
            <p:ph idx="1"/>
          </p:nvPr>
        </p:nvSpPr>
        <p:spPr>
          <a:xfrm>
            <a:off x="457200" y="2590800"/>
            <a:ext cx="8229600" cy="4876800"/>
          </a:xfrm>
        </p:spPr>
        <p:txBody>
          <a:bodyPr/>
          <a:lstStyle/>
          <a:p>
            <a:r>
              <a:rPr lang="en-US" dirty="0" smtClean="0"/>
              <a:t>Bank Loans</a:t>
            </a:r>
          </a:p>
          <a:p>
            <a:pPr lvl="1"/>
            <a:r>
              <a:rPr lang="en-US" dirty="0" smtClean="0"/>
              <a:t>Supply short term funds needed for the firms operation</a:t>
            </a:r>
          </a:p>
          <a:p>
            <a:pPr lvl="1"/>
            <a:endParaRPr lang="en-US" dirty="0" smtClean="0"/>
          </a:p>
          <a:p>
            <a:pPr lvl="1"/>
            <a:r>
              <a:rPr lang="en-US" dirty="0" smtClean="0"/>
              <a:t>The bank can charge fees</a:t>
            </a:r>
          </a:p>
          <a:p>
            <a:pPr lvl="1"/>
            <a:endParaRPr lang="en-US" dirty="0" smtClean="0"/>
          </a:p>
          <a:p>
            <a:pPr lvl="1"/>
            <a:r>
              <a:rPr lang="en-US" dirty="0" smtClean="0"/>
              <a:t>The firm can be more flexible</a:t>
            </a:r>
            <a:endParaRPr lang="en-US" dirty="0"/>
          </a:p>
          <a:p>
            <a:pPr lvl="2"/>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1500293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Financing Alternatives</a:t>
            </a:r>
            <a:endParaRPr lang="en-US" dirty="0"/>
          </a:p>
        </p:txBody>
      </p:sp>
      <p:sp>
        <p:nvSpPr>
          <p:cNvPr id="3" name="Content Placeholder 2"/>
          <p:cNvSpPr>
            <a:spLocks noGrp="1"/>
          </p:cNvSpPr>
          <p:nvPr>
            <p:ph idx="1"/>
          </p:nvPr>
        </p:nvSpPr>
        <p:spPr>
          <a:xfrm>
            <a:off x="457200" y="2590800"/>
            <a:ext cx="8229600" cy="4876800"/>
          </a:xfrm>
        </p:spPr>
        <p:txBody>
          <a:bodyPr/>
          <a:lstStyle/>
          <a:p>
            <a:r>
              <a:rPr lang="en-US" dirty="0"/>
              <a:t>Self Liquidating Loans</a:t>
            </a:r>
          </a:p>
          <a:p>
            <a:pPr lvl="1"/>
            <a:r>
              <a:rPr lang="en-US" dirty="0"/>
              <a:t>The loan is made to finance an asset that will pay off the </a:t>
            </a:r>
            <a:r>
              <a:rPr lang="en-US" dirty="0" smtClean="0"/>
              <a:t>loans</a:t>
            </a:r>
          </a:p>
          <a:p>
            <a:pPr lvl="1"/>
            <a:endParaRPr lang="en-US" dirty="0"/>
          </a:p>
          <a:p>
            <a:pPr lvl="1"/>
            <a:r>
              <a:rPr lang="en-US" dirty="0"/>
              <a:t>Receivable financing</a:t>
            </a:r>
          </a:p>
          <a:p>
            <a:pPr lvl="2"/>
            <a:r>
              <a:rPr lang="en-US" dirty="0"/>
              <a:t>Requires the firm to pledge its accounts receivable to the bank as </a:t>
            </a:r>
            <a:r>
              <a:rPr lang="en-US" dirty="0" smtClean="0"/>
              <a:t>collateral</a:t>
            </a:r>
          </a:p>
          <a:p>
            <a:pPr lvl="2"/>
            <a:endParaRPr lang="en-US" dirty="0"/>
          </a:p>
          <a:p>
            <a:pPr lvl="1"/>
            <a:r>
              <a:rPr lang="en-US" dirty="0"/>
              <a:t>Inventory financing</a:t>
            </a:r>
          </a:p>
          <a:p>
            <a:pPr lvl="2"/>
            <a:r>
              <a:rPr lang="en-US" dirty="0"/>
              <a:t>The firm borrows a portion of the value of its inventory</a:t>
            </a:r>
          </a:p>
          <a:p>
            <a:endParaRPr lang="en-US" dirty="0"/>
          </a:p>
        </p:txBody>
      </p:sp>
    </p:spTree>
    <p:extLst>
      <p:ext uri="{BB962C8B-B14F-4D97-AF65-F5344CB8AC3E}">
        <p14:creationId xmlns:p14="http://schemas.microsoft.com/office/powerpoint/2010/main" val="24230228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Financing Alternatives</a:t>
            </a:r>
          </a:p>
        </p:txBody>
      </p:sp>
      <p:sp>
        <p:nvSpPr>
          <p:cNvPr id="3" name="Content Placeholder 2"/>
          <p:cNvSpPr>
            <a:spLocks noGrp="1"/>
          </p:cNvSpPr>
          <p:nvPr>
            <p:ph idx="1"/>
          </p:nvPr>
        </p:nvSpPr>
        <p:spPr>
          <a:xfrm>
            <a:off x="457200" y="2590800"/>
            <a:ext cx="8229600" cy="4876800"/>
          </a:xfrm>
        </p:spPr>
        <p:txBody>
          <a:bodyPr/>
          <a:lstStyle/>
          <a:p>
            <a:r>
              <a:rPr lang="en-US" dirty="0" smtClean="0"/>
              <a:t>Lines of Credit</a:t>
            </a:r>
          </a:p>
          <a:p>
            <a:pPr lvl="1"/>
            <a:r>
              <a:rPr lang="en-US" dirty="0"/>
              <a:t>The total amount that can be borrowed is the firm’s line of </a:t>
            </a:r>
            <a:r>
              <a:rPr lang="en-US" dirty="0" smtClean="0"/>
              <a:t>credit</a:t>
            </a:r>
          </a:p>
          <a:p>
            <a:pPr lvl="1"/>
            <a:endParaRPr lang="en-US" dirty="0" smtClean="0"/>
          </a:p>
          <a:p>
            <a:pPr lvl="1"/>
            <a:r>
              <a:rPr lang="en-US" dirty="0" smtClean="0"/>
              <a:t>Little effort is required by the firm to obtain a disbursement of funds</a:t>
            </a:r>
          </a:p>
          <a:p>
            <a:pPr lvl="1"/>
            <a:endParaRPr lang="en-US" dirty="0"/>
          </a:p>
          <a:p>
            <a:pPr lvl="1"/>
            <a:endParaRPr lang="en-US" dirty="0"/>
          </a:p>
        </p:txBody>
      </p:sp>
    </p:spTree>
    <p:extLst>
      <p:ext uri="{BB962C8B-B14F-4D97-AF65-F5344CB8AC3E}">
        <p14:creationId xmlns:p14="http://schemas.microsoft.com/office/powerpoint/2010/main" val="228106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of Dividends on the Stock Price</a:t>
            </a:r>
            <a:endParaRPr lang="en-US" dirty="0"/>
          </a:p>
        </p:txBody>
      </p:sp>
      <p:sp>
        <p:nvSpPr>
          <p:cNvPr id="5" name="Content Placeholder 4"/>
          <p:cNvSpPr>
            <a:spLocks noGrp="1"/>
          </p:cNvSpPr>
          <p:nvPr>
            <p:ph idx="1"/>
          </p:nvPr>
        </p:nvSpPr>
        <p:spPr/>
        <p:txBody>
          <a:bodyPr/>
          <a:lstStyle/>
          <a:p>
            <a:r>
              <a:rPr lang="en-US" dirty="0" smtClean="0"/>
              <a:t>Timeline of cash flows and value equation</a:t>
            </a:r>
            <a:endParaRPr lang="en-US" dirty="0"/>
          </a:p>
        </p:txBody>
      </p:sp>
      <p:pic>
        <p:nvPicPr>
          <p:cNvPr id="6" name="Content Placeholder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200400"/>
            <a:ext cx="7239001" cy="3004868"/>
          </a:xfrm>
          <a:prstGeom prst="rect">
            <a:avLst/>
          </a:prstGeom>
        </p:spPr>
      </p:pic>
      <p:pic>
        <p:nvPicPr>
          <p:cNvPr id="232450"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057400" y="2438400"/>
            <a:ext cx="4457700" cy="3343275"/>
          </a:xfrm>
          <a:prstGeom prst="rect">
            <a:avLst/>
          </a:prstGeom>
          <a:noFill/>
        </p:spPr>
      </p:pic>
    </p:spTree>
    <p:extLst>
      <p:ext uri="{BB962C8B-B14F-4D97-AF65-F5344CB8AC3E}">
        <p14:creationId xmlns:p14="http://schemas.microsoft.com/office/powerpoint/2010/main" val="172154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of Dividends on the Stock Price</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286000"/>
            <a:ext cx="6477905" cy="4096322"/>
          </a:xfrm>
        </p:spPr>
      </p:pic>
      <p:pic>
        <p:nvPicPr>
          <p:cNvPr id="230402"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209800" y="2514600"/>
            <a:ext cx="4457700" cy="3343275"/>
          </a:xfrm>
          <a:prstGeom prst="rect">
            <a:avLst/>
          </a:prstGeom>
          <a:noFill/>
        </p:spPr>
      </p:pic>
    </p:spTree>
    <p:extLst>
      <p:ext uri="{BB962C8B-B14F-4D97-AF65-F5344CB8AC3E}">
        <p14:creationId xmlns:p14="http://schemas.microsoft.com/office/powerpoint/2010/main" val="2790439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Dividends on the Stock Price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905000"/>
            <a:ext cx="5883612" cy="4460159"/>
          </a:xfrm>
        </p:spPr>
      </p:pic>
      <p:pic>
        <p:nvPicPr>
          <p:cNvPr id="228354"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1981200" y="2286000"/>
            <a:ext cx="4457700" cy="3343275"/>
          </a:xfrm>
          <a:prstGeom prst="rect">
            <a:avLst/>
          </a:prstGeom>
          <a:noFill/>
        </p:spPr>
      </p:pic>
    </p:spTree>
    <p:extLst>
      <p:ext uri="{BB962C8B-B14F-4D97-AF65-F5344CB8AC3E}">
        <p14:creationId xmlns:p14="http://schemas.microsoft.com/office/powerpoint/2010/main" val="342492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Dividends on the Stock Price</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3048000"/>
            <a:ext cx="7140508" cy="2209800"/>
          </a:xfrm>
          <a:prstGeom prst="rect">
            <a:avLst/>
          </a:prstGeom>
        </p:spPr>
      </p:pic>
      <p:pic>
        <p:nvPicPr>
          <p:cNvPr id="226306" name="Picture 2" descr="https://encrypted-tbn1.gstatic.com/images?q=tbn:ANd9GcQg1MILiwmkcVrk7VHAf3dp3aA5CEvsVolcEopm7fccpGRV4T9Qtw">
            <a:hlinkClick r:id="rId4"/>
          </p:cNvPr>
          <p:cNvPicPr>
            <a:picLocks noGrp="1" noChangeAspect="1" noChangeArrowheads="1"/>
          </p:cNvPicPr>
          <p:nvPr>
            <p:ph idx="1"/>
          </p:nvPr>
        </p:nvPicPr>
        <p:blipFill>
          <a:blip r:embed="rId5" cstate="print"/>
          <a:srcRect/>
          <a:stretch>
            <a:fillRect/>
          </a:stretch>
        </p:blipFill>
        <p:spPr bwMode="auto">
          <a:xfrm>
            <a:off x="2286000" y="2362200"/>
            <a:ext cx="4343400" cy="3253358"/>
          </a:xfrm>
          <a:prstGeom prst="rect">
            <a:avLst/>
          </a:prstGeom>
          <a:noFill/>
        </p:spPr>
      </p:pic>
    </p:spTree>
    <p:extLst>
      <p:ext uri="{BB962C8B-B14F-4D97-AF65-F5344CB8AC3E}">
        <p14:creationId xmlns:p14="http://schemas.microsoft.com/office/powerpoint/2010/main" val="96417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Dividends</a:t>
            </a:r>
            <a:endParaRPr lang="en-US" dirty="0"/>
          </a:p>
        </p:txBody>
      </p:sp>
      <p:sp>
        <p:nvSpPr>
          <p:cNvPr id="3" name="Content Placeholder 2"/>
          <p:cNvSpPr>
            <a:spLocks noGrp="1"/>
          </p:cNvSpPr>
          <p:nvPr>
            <p:ph idx="1"/>
          </p:nvPr>
        </p:nvSpPr>
        <p:spPr/>
        <p:txBody>
          <a:bodyPr/>
          <a:lstStyle/>
          <a:p>
            <a:r>
              <a:rPr lang="en-US" dirty="0" smtClean="0"/>
              <a:t>Taxes</a:t>
            </a:r>
          </a:p>
          <a:p>
            <a:pPr lvl="1"/>
            <a:r>
              <a:rPr lang="en-US" dirty="0" smtClean="0"/>
              <a:t>If dividend tax rates are higher than capital gain tax rates, then the price will fall by less than the amount of the dividend on the ex-dividend day</a:t>
            </a:r>
          </a:p>
          <a:p>
            <a:r>
              <a:rPr lang="en-US" dirty="0" smtClean="0"/>
              <a:t>Information Asymmetries &amp; Signaling</a:t>
            </a:r>
          </a:p>
          <a:p>
            <a:pPr lvl="1"/>
            <a:r>
              <a:rPr lang="en-US" dirty="0" smtClean="0"/>
              <a:t>Sustainable earnings</a:t>
            </a:r>
          </a:p>
          <a:p>
            <a:pPr lvl="2"/>
            <a:r>
              <a:rPr lang="en-US" dirty="0" smtClean="0"/>
              <a:t>Good predictors of future earnings</a:t>
            </a:r>
          </a:p>
          <a:p>
            <a:pPr lvl="2"/>
            <a:r>
              <a:rPr lang="en-US" dirty="0" smtClean="0"/>
              <a:t>Managers increase dividends when they expect higher future earnings</a:t>
            </a:r>
          </a:p>
          <a:p>
            <a:r>
              <a:rPr lang="en-US" dirty="0" smtClean="0"/>
              <a:t>Signaling hypothesis</a:t>
            </a:r>
          </a:p>
          <a:p>
            <a:pPr lvl="1"/>
            <a:r>
              <a:rPr lang="en-US" dirty="0" smtClean="0"/>
              <a:t>Dividend increases should cause an increase in stock price</a:t>
            </a:r>
            <a:endParaRPr lang="en-US" dirty="0"/>
          </a:p>
        </p:txBody>
      </p:sp>
    </p:spTree>
    <p:extLst>
      <p:ext uri="{BB962C8B-B14F-4D97-AF65-F5344CB8AC3E}">
        <p14:creationId xmlns:p14="http://schemas.microsoft.com/office/powerpoint/2010/main" val="1127235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Empirical Evidence About the Price Reaction of Dividends</a:t>
            </a:r>
            <a:endParaRPr lang="en-US" sz="2800" dirty="0"/>
          </a:p>
        </p:txBody>
      </p:sp>
      <p:sp>
        <p:nvSpPr>
          <p:cNvPr id="3" name="Content Placeholder 2"/>
          <p:cNvSpPr>
            <a:spLocks noGrp="1"/>
          </p:cNvSpPr>
          <p:nvPr>
            <p:ph idx="1"/>
          </p:nvPr>
        </p:nvSpPr>
        <p:spPr>
          <a:xfrm>
            <a:off x="457200" y="2209800"/>
            <a:ext cx="8229600" cy="3962400"/>
          </a:xfrm>
        </p:spPr>
        <p:txBody>
          <a:bodyPr/>
          <a:lstStyle/>
          <a:p>
            <a:r>
              <a:rPr lang="en-US" dirty="0" smtClean="0"/>
              <a:t>Dividend Decrease</a:t>
            </a:r>
          </a:p>
          <a:p>
            <a:pPr lvl="1"/>
            <a:r>
              <a:rPr lang="en-US" dirty="0" smtClean="0"/>
              <a:t>One tenth the likelihood of  a dividend increase</a:t>
            </a:r>
          </a:p>
          <a:p>
            <a:pPr lvl="1"/>
            <a:r>
              <a:rPr lang="en-US" dirty="0" smtClean="0"/>
              <a:t>A negative market reaction is focused on dividend reductions by firms that have experienced recent decline in earnings</a:t>
            </a:r>
          </a:p>
          <a:p>
            <a:pPr lvl="1">
              <a:buNone/>
            </a:pPr>
            <a:endParaRPr lang="en-US" dirty="0" smtClean="0"/>
          </a:p>
          <a:p>
            <a:pPr lvl="1"/>
            <a:endParaRPr lang="en-US" dirty="0"/>
          </a:p>
          <a:p>
            <a:r>
              <a:rPr lang="en-US" dirty="0" smtClean="0"/>
              <a:t>Dividend Increase</a:t>
            </a:r>
          </a:p>
          <a:p>
            <a:pPr lvl="1"/>
            <a:r>
              <a:rPr lang="en-US" dirty="0" smtClean="0"/>
              <a:t>Convey positive market information</a:t>
            </a:r>
          </a:p>
          <a:p>
            <a:pPr lvl="1"/>
            <a:endParaRPr lang="en-US" dirty="0" smtClean="0"/>
          </a:p>
          <a:p>
            <a:pPr lvl="1"/>
            <a:endParaRPr lang="en-US" dirty="0"/>
          </a:p>
        </p:txBody>
      </p:sp>
      <p:sp>
        <p:nvSpPr>
          <p:cNvPr id="4" name="TextBox 3"/>
          <p:cNvSpPr txBox="1"/>
          <p:nvPr/>
        </p:nvSpPr>
        <p:spPr>
          <a:xfrm>
            <a:off x="762000" y="3810000"/>
            <a:ext cx="7848600" cy="523220"/>
          </a:xfrm>
          <a:prstGeom prst="rect">
            <a:avLst/>
          </a:prstGeom>
          <a:noFill/>
        </p:spPr>
        <p:txBody>
          <a:bodyPr wrap="square" rtlCol="0">
            <a:spAutoFit/>
          </a:bodyPr>
          <a:lstStyle/>
          <a:p>
            <a:r>
              <a:rPr lang="en-US" sz="1400" dirty="0" smtClean="0"/>
              <a:t>(Note: Negative signals are stronger than positive signals because investors believe managers will exhaust all possibilities before cutting a dividend.)</a:t>
            </a:r>
            <a:endParaRPr lang="en-US" sz="1400" dirty="0"/>
          </a:p>
        </p:txBody>
      </p:sp>
    </p:spTree>
    <p:extLst>
      <p:ext uri="{BB962C8B-B14F-4D97-AF65-F5344CB8AC3E}">
        <p14:creationId xmlns:p14="http://schemas.microsoft.com/office/powerpoint/2010/main" val="903551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Policy</a:t>
            </a:r>
            <a:endParaRPr lang="en-US" dirty="0"/>
          </a:p>
        </p:txBody>
      </p:sp>
      <p:sp>
        <p:nvSpPr>
          <p:cNvPr id="3" name="Content Placeholder 2"/>
          <p:cNvSpPr>
            <a:spLocks noGrp="1"/>
          </p:cNvSpPr>
          <p:nvPr>
            <p:ph idx="1"/>
          </p:nvPr>
        </p:nvSpPr>
        <p:spPr/>
        <p:txBody>
          <a:bodyPr/>
          <a:lstStyle/>
          <a:p>
            <a:r>
              <a:rPr lang="en-US" dirty="0" smtClean="0"/>
              <a:t>Dividend decision is affected by:</a:t>
            </a:r>
          </a:p>
          <a:p>
            <a:pPr lvl="1"/>
            <a:r>
              <a:rPr lang="en-US" dirty="0" smtClean="0"/>
              <a:t>The need for cash</a:t>
            </a:r>
          </a:p>
          <a:p>
            <a:pPr lvl="1"/>
            <a:r>
              <a:rPr lang="en-US" dirty="0" smtClean="0"/>
              <a:t>Taxes</a:t>
            </a:r>
          </a:p>
          <a:p>
            <a:pPr lvl="1"/>
            <a:r>
              <a:rPr lang="en-US" dirty="0" smtClean="0"/>
              <a:t>Asymmetric information (signaling)</a:t>
            </a:r>
          </a:p>
          <a:p>
            <a:pPr lvl="1"/>
            <a:r>
              <a:rPr lang="en-US" dirty="0" smtClean="0"/>
              <a:t>Agency Problems</a:t>
            </a:r>
          </a:p>
          <a:p>
            <a:r>
              <a:rPr lang="en-US" dirty="0" smtClean="0"/>
              <a:t>Stable Dividends</a:t>
            </a:r>
          </a:p>
          <a:p>
            <a:pPr lvl="1"/>
            <a:r>
              <a:rPr lang="en-US" dirty="0" smtClean="0"/>
              <a:t>Policy of keeping dividends steady</a:t>
            </a:r>
          </a:p>
          <a:p>
            <a:pPr lvl="1"/>
            <a:r>
              <a:rPr lang="en-US" dirty="0" smtClean="0"/>
              <a:t>Dividends only increase IF earnings rise to a ‘sustainably’ higher level</a:t>
            </a:r>
            <a:endParaRPr lang="en-US" dirty="0"/>
          </a:p>
        </p:txBody>
      </p:sp>
    </p:spTree>
    <p:extLst>
      <p:ext uri="{BB962C8B-B14F-4D97-AF65-F5344CB8AC3E}">
        <p14:creationId xmlns:p14="http://schemas.microsoft.com/office/powerpoint/2010/main" val="189281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Policy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2133600"/>
            <a:ext cx="6781800" cy="4196170"/>
          </a:xfrm>
        </p:spPr>
      </p:pic>
    </p:spTree>
    <p:extLst>
      <p:ext uri="{BB962C8B-B14F-4D97-AF65-F5344CB8AC3E}">
        <p14:creationId xmlns:p14="http://schemas.microsoft.com/office/powerpoint/2010/main" val="211185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Learn about Distributions</a:t>
            </a:r>
          </a:p>
          <a:p>
            <a:r>
              <a:rPr lang="en-US" dirty="0" smtClean="0"/>
              <a:t>Learn about Dividends</a:t>
            </a:r>
          </a:p>
          <a:p>
            <a:r>
              <a:rPr lang="en-US" dirty="0" smtClean="0"/>
              <a:t>Learn about Stock Repurchases</a:t>
            </a:r>
          </a:p>
          <a:p>
            <a:r>
              <a:rPr lang="en-US" dirty="0" smtClean="0"/>
              <a:t>Learn about Stock Splits</a:t>
            </a:r>
            <a:endParaRPr lang="en-US" dirty="0"/>
          </a:p>
        </p:txBody>
      </p:sp>
    </p:spTree>
    <p:extLst>
      <p:ext uri="{BB962C8B-B14F-4D97-AF65-F5344CB8AC3E}">
        <p14:creationId xmlns:p14="http://schemas.microsoft.com/office/powerpoint/2010/main" val="3845687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Policy</a:t>
            </a:r>
          </a:p>
        </p:txBody>
      </p:sp>
      <p:sp>
        <p:nvSpPr>
          <p:cNvPr id="3" name="Content Placeholder 2"/>
          <p:cNvSpPr>
            <a:spLocks noGrp="1"/>
          </p:cNvSpPr>
          <p:nvPr>
            <p:ph idx="1"/>
          </p:nvPr>
        </p:nvSpPr>
        <p:spPr/>
        <p:txBody>
          <a:bodyPr/>
          <a:lstStyle/>
          <a:p>
            <a:r>
              <a:rPr lang="en-US" dirty="0" smtClean="0"/>
              <a:t>Target Payout Policy: Total Div./Net Income (NI)</a:t>
            </a:r>
          </a:p>
          <a:p>
            <a:pPr lvl="1"/>
            <a:r>
              <a:rPr lang="en-US" dirty="0" smtClean="0"/>
              <a:t>Target payout model</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649" y="3390899"/>
            <a:ext cx="7448551" cy="2117959"/>
          </a:xfrm>
          <a:prstGeom prst="rect">
            <a:avLst/>
          </a:prstGeom>
        </p:spPr>
      </p:pic>
      <p:pic>
        <p:nvPicPr>
          <p:cNvPr id="5"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3352800" y="3429000"/>
            <a:ext cx="2667000" cy="1997676"/>
          </a:xfrm>
          <a:prstGeom prst="rect">
            <a:avLst/>
          </a:prstGeom>
          <a:noFill/>
        </p:spPr>
      </p:pic>
    </p:spTree>
    <p:extLst>
      <p:ext uri="{BB962C8B-B14F-4D97-AF65-F5344CB8AC3E}">
        <p14:creationId xmlns:p14="http://schemas.microsoft.com/office/powerpoint/2010/main" val="752808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Policy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514600"/>
            <a:ext cx="7837199" cy="3200400"/>
          </a:xfrm>
        </p:spPr>
      </p:pic>
      <p:pic>
        <p:nvPicPr>
          <p:cNvPr id="5"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286000" y="2590800"/>
            <a:ext cx="4343400" cy="3253358"/>
          </a:xfrm>
          <a:prstGeom prst="rect">
            <a:avLst/>
          </a:prstGeom>
          <a:noFill/>
        </p:spPr>
      </p:pic>
    </p:spTree>
    <p:extLst>
      <p:ext uri="{BB962C8B-B14F-4D97-AF65-F5344CB8AC3E}">
        <p14:creationId xmlns:p14="http://schemas.microsoft.com/office/powerpoint/2010/main" val="416678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Policy</a:t>
            </a:r>
          </a:p>
        </p:txBody>
      </p:sp>
      <p:sp>
        <p:nvSpPr>
          <p:cNvPr id="3" name="Content Placeholder 2"/>
          <p:cNvSpPr>
            <a:spLocks noGrp="1"/>
          </p:cNvSpPr>
          <p:nvPr>
            <p:ph idx="1"/>
          </p:nvPr>
        </p:nvSpPr>
        <p:spPr/>
        <p:txBody>
          <a:bodyPr/>
          <a:lstStyle/>
          <a:p>
            <a:r>
              <a:rPr lang="en-US" dirty="0" smtClean="0"/>
              <a:t>Residual Dividend Policy</a:t>
            </a:r>
          </a:p>
          <a:p>
            <a:pPr lvl="1"/>
            <a:r>
              <a:rPr lang="en-US" dirty="0" smtClean="0"/>
              <a:t>Recognizes that internal equity is a cheap source of project financing and sets dividends as a leftover</a:t>
            </a:r>
          </a:p>
          <a:p>
            <a:pPr lvl="1"/>
            <a:r>
              <a:rPr lang="en-US" dirty="0" smtClean="0"/>
              <a:t>Residual dividend formula</a:t>
            </a:r>
          </a:p>
          <a:p>
            <a:pPr lvl="1"/>
            <a:endParaRPr lang="en-US" dirty="0"/>
          </a:p>
          <a:p>
            <a:pPr lvl="1"/>
            <a:endParaRPr lang="en-US" dirty="0" smtClean="0"/>
          </a:p>
          <a:p>
            <a:pPr lvl="1"/>
            <a:endParaRPr lang="en-US" dirty="0"/>
          </a:p>
          <a:p>
            <a:pPr lvl="4"/>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091651"/>
            <a:ext cx="5257800" cy="672640"/>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6621" y="4648200"/>
            <a:ext cx="5182324" cy="933580"/>
          </a:xfrm>
          <a:prstGeom prst="rect">
            <a:avLst/>
          </a:prstGeom>
        </p:spPr>
      </p:pic>
      <p:pic>
        <p:nvPicPr>
          <p:cNvPr id="6" name="Picture 2" descr="https://encrypted-tbn1.gstatic.com/images?q=tbn:ANd9GcQg1MILiwmkcVrk7VHAf3dp3aA5CEvsVolcEopm7fccpGRV4T9Qtw">
            <a:hlinkClick r:id="rId5"/>
          </p:cNvPr>
          <p:cNvPicPr>
            <a:picLocks noChangeAspect="1" noChangeArrowheads="1"/>
          </p:cNvPicPr>
          <p:nvPr/>
        </p:nvPicPr>
        <p:blipFill>
          <a:blip r:embed="rId6" cstate="print"/>
          <a:srcRect/>
          <a:stretch>
            <a:fillRect/>
          </a:stretch>
        </p:blipFill>
        <p:spPr bwMode="auto">
          <a:xfrm>
            <a:off x="3276600" y="4038600"/>
            <a:ext cx="2209800" cy="1655217"/>
          </a:xfrm>
          <a:prstGeom prst="rect">
            <a:avLst/>
          </a:prstGeom>
          <a:noFill/>
        </p:spPr>
      </p:pic>
    </p:spTree>
    <p:extLst>
      <p:ext uri="{BB962C8B-B14F-4D97-AF65-F5344CB8AC3E}">
        <p14:creationId xmlns:p14="http://schemas.microsoft.com/office/powerpoint/2010/main" val="203756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Dividend Policy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2133600"/>
            <a:ext cx="6248400" cy="4128766"/>
          </a:xfrm>
        </p:spPr>
      </p:pic>
      <p:pic>
        <p:nvPicPr>
          <p:cNvPr id="5"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209800" y="2667000"/>
            <a:ext cx="4343400" cy="3253358"/>
          </a:xfrm>
          <a:prstGeom prst="rect">
            <a:avLst/>
          </a:prstGeom>
          <a:noFill/>
        </p:spPr>
      </p:pic>
    </p:spTree>
    <p:extLst>
      <p:ext uri="{BB962C8B-B14F-4D97-AF65-F5344CB8AC3E}">
        <p14:creationId xmlns:p14="http://schemas.microsoft.com/office/powerpoint/2010/main" val="2142988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Stock Repurchases</a:t>
            </a:r>
            <a:endParaRPr lang="en-US" dirty="0"/>
          </a:p>
        </p:txBody>
      </p:sp>
      <p:sp>
        <p:nvSpPr>
          <p:cNvPr id="3" name="Content Placeholder 2"/>
          <p:cNvSpPr>
            <a:spLocks noGrp="1"/>
          </p:cNvSpPr>
          <p:nvPr>
            <p:ph idx="1"/>
          </p:nvPr>
        </p:nvSpPr>
        <p:spPr>
          <a:xfrm>
            <a:off x="457200" y="2057400"/>
            <a:ext cx="8229600" cy="4114800"/>
          </a:xfrm>
        </p:spPr>
        <p:txBody>
          <a:bodyPr/>
          <a:lstStyle/>
          <a:p>
            <a:pPr>
              <a:buNone/>
            </a:pPr>
            <a:r>
              <a:rPr lang="en-US" sz="2400" dirty="0" smtClean="0"/>
              <a:t>In an open market repurchase, the firm instructs it’s broker to buy share in the Open Market at the prevailing market price. The shares are then cancelled and the number of shares outstanding is reduced.</a:t>
            </a:r>
            <a:endParaRPr lang="en-US" dirty="0" smtClean="0"/>
          </a:p>
          <a:p>
            <a:r>
              <a:rPr lang="en-US" dirty="0" smtClean="0"/>
              <a:t>Types of Repurchases:</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267200"/>
            <a:ext cx="6172200" cy="1976130"/>
          </a:xfrm>
          <a:prstGeom prst="rect">
            <a:avLst/>
          </a:prstGeom>
        </p:spPr>
      </p:pic>
    </p:spTree>
    <p:extLst>
      <p:ext uri="{BB962C8B-B14F-4D97-AF65-F5344CB8AC3E}">
        <p14:creationId xmlns:p14="http://schemas.microsoft.com/office/powerpoint/2010/main" val="64542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Repurchase Mechanics and Timing</a:t>
            </a:r>
            <a:endParaRPr lang="en-US" dirty="0"/>
          </a:p>
        </p:txBody>
      </p:sp>
      <p:sp>
        <p:nvSpPr>
          <p:cNvPr id="3" name="Content Placeholder 2"/>
          <p:cNvSpPr>
            <a:spLocks noGrp="1"/>
          </p:cNvSpPr>
          <p:nvPr>
            <p:ph idx="1"/>
          </p:nvPr>
        </p:nvSpPr>
        <p:spPr/>
        <p:txBody>
          <a:bodyPr/>
          <a:lstStyle/>
          <a:p>
            <a:r>
              <a:rPr lang="en-US" dirty="0" smtClean="0"/>
              <a:t>Types of repurchases (cont.)</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912011"/>
            <a:ext cx="6781800" cy="3371524"/>
          </a:xfrm>
          <a:prstGeom prst="rect">
            <a:avLst/>
          </a:prstGeom>
        </p:spPr>
      </p:pic>
    </p:spTree>
    <p:extLst>
      <p:ext uri="{BB962C8B-B14F-4D97-AF65-F5344CB8AC3E}">
        <p14:creationId xmlns:p14="http://schemas.microsoft.com/office/powerpoint/2010/main" val="505689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Reactions to Stock Repurchases	</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2438400"/>
            <a:ext cx="6477000" cy="3689430"/>
          </a:xfrm>
        </p:spPr>
      </p:pic>
    </p:spTree>
    <p:extLst>
      <p:ext uri="{BB962C8B-B14F-4D97-AF65-F5344CB8AC3E}">
        <p14:creationId xmlns:p14="http://schemas.microsoft.com/office/powerpoint/2010/main" val="905500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Reactions to Stock Repurchases	</a:t>
            </a:r>
          </a:p>
        </p:txBody>
      </p:sp>
      <p:sp>
        <p:nvSpPr>
          <p:cNvPr id="3" name="Content Placeholder 2"/>
          <p:cNvSpPr>
            <a:spLocks noGrp="1"/>
          </p:cNvSpPr>
          <p:nvPr>
            <p:ph idx="1"/>
          </p:nvPr>
        </p:nvSpPr>
        <p:spPr/>
        <p:txBody>
          <a:bodyPr/>
          <a:lstStyle/>
          <a:p>
            <a:pPr lvl="1"/>
            <a:r>
              <a:rPr lang="en-US" dirty="0" smtClean="0"/>
              <a:t>After repurchase the value of a firms equity is equal to the value of the equity before repurchase minus the cost of the repurchase</a:t>
            </a:r>
            <a:endParaRPr lang="en-US" dirty="0"/>
          </a:p>
          <a:p>
            <a:pPr lvl="1"/>
            <a:endParaRPr lang="en-US" dirty="0" smtClean="0"/>
          </a:p>
          <a:p>
            <a:pPr lvl="1"/>
            <a:r>
              <a:rPr lang="en-US" dirty="0" smtClean="0"/>
              <a:t>Before repurchase equity is equal to stock price times shares outstanding</a:t>
            </a:r>
            <a:endParaRPr lang="en-US" dirty="0"/>
          </a:p>
          <a:p>
            <a:pPr lvl="1"/>
            <a:endParaRPr lang="en-US" dirty="0" smtClean="0"/>
          </a:p>
          <a:p>
            <a:pPr lvl="1"/>
            <a:r>
              <a:rPr lang="en-US" dirty="0" smtClean="0"/>
              <a:t>The value of the equity after the repurchase</a:t>
            </a:r>
          </a:p>
          <a:p>
            <a:pPr lvl="1"/>
            <a:endParaRPr lang="en-US" dirty="0"/>
          </a:p>
          <a:p>
            <a:pPr lvl="1"/>
            <a:r>
              <a:rPr lang="en-US" dirty="0" smtClean="0"/>
              <a:t>Price after repurchase</a:t>
            </a:r>
          </a:p>
          <a:p>
            <a:pPr lvl="1"/>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4679" y="3019367"/>
            <a:ext cx="4934639" cy="409632"/>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3286" y="3768416"/>
            <a:ext cx="4677428" cy="390580"/>
          </a:xfrm>
          <a:prstGeom prst="rect">
            <a:avLst/>
          </a:prstGeom>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3286" y="4446219"/>
            <a:ext cx="4982271" cy="409632"/>
          </a:xfrm>
          <a:prstGeom prst="rect">
            <a:avLst/>
          </a:prstGeom>
        </p:spPr>
      </p:pic>
      <p:pic>
        <p:nvPicPr>
          <p:cNvPr id="8" name="Picture 7"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3286" y="5257800"/>
            <a:ext cx="5249008" cy="533474"/>
          </a:xfrm>
          <a:prstGeom prst="rect">
            <a:avLst/>
          </a:prstGeom>
        </p:spPr>
      </p:pic>
      <p:pic>
        <p:nvPicPr>
          <p:cNvPr id="9" name="Picture 2" descr="https://encrypted-tbn1.gstatic.com/images?q=tbn:ANd9GcQg1MILiwmkcVrk7VHAf3dp3aA5CEvsVolcEopm7fccpGRV4T9Qtw">
            <a:hlinkClick r:id="rId7"/>
          </p:cNvPr>
          <p:cNvPicPr>
            <a:picLocks noChangeAspect="1" noChangeArrowheads="1"/>
          </p:cNvPicPr>
          <p:nvPr/>
        </p:nvPicPr>
        <p:blipFill>
          <a:blip r:embed="rId8" cstate="print"/>
          <a:srcRect/>
          <a:stretch>
            <a:fillRect/>
          </a:stretch>
        </p:blipFill>
        <p:spPr bwMode="auto">
          <a:xfrm>
            <a:off x="2209800" y="2667000"/>
            <a:ext cx="4343400" cy="3253358"/>
          </a:xfrm>
          <a:prstGeom prst="rect">
            <a:avLst/>
          </a:prstGeom>
          <a:noFill/>
        </p:spPr>
      </p:pic>
    </p:spTree>
    <p:extLst>
      <p:ext uri="{BB962C8B-B14F-4D97-AF65-F5344CB8AC3E}">
        <p14:creationId xmlns:p14="http://schemas.microsoft.com/office/powerpoint/2010/main" val="1541095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Reactions to Stock Repurchases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209800"/>
            <a:ext cx="7086600" cy="3572014"/>
          </a:xfrm>
        </p:spPr>
      </p:pic>
      <p:pic>
        <p:nvPicPr>
          <p:cNvPr id="5"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209800" y="2667000"/>
            <a:ext cx="4343400" cy="3253358"/>
          </a:xfrm>
          <a:prstGeom prst="rect">
            <a:avLst/>
          </a:prstGeom>
          <a:noFill/>
        </p:spPr>
      </p:pic>
    </p:spTree>
    <p:extLst>
      <p:ext uri="{BB962C8B-B14F-4D97-AF65-F5344CB8AC3E}">
        <p14:creationId xmlns:p14="http://schemas.microsoft.com/office/powerpoint/2010/main" val="3540908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Reactions to Stock Repurchases	</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286000"/>
            <a:ext cx="7924800" cy="3332741"/>
          </a:xfrm>
        </p:spPr>
      </p:pic>
      <p:pic>
        <p:nvPicPr>
          <p:cNvPr id="5" name="Picture 2" descr="https://encrypted-tbn1.gstatic.com/images?q=tbn:ANd9GcQg1MILiwmkcVrk7VHAf3dp3aA5CEvsVolcEopm7fccpGRV4T9Qtw">
            <a:hlinkClick r:id="rId4"/>
          </p:cNvPr>
          <p:cNvPicPr>
            <a:picLocks noChangeAspect="1" noChangeArrowheads="1"/>
          </p:cNvPicPr>
          <p:nvPr/>
        </p:nvPicPr>
        <p:blipFill>
          <a:blip r:embed="rId5" cstate="print"/>
          <a:srcRect/>
          <a:stretch>
            <a:fillRect/>
          </a:stretch>
        </p:blipFill>
        <p:spPr bwMode="auto">
          <a:xfrm>
            <a:off x="2209800" y="2667000"/>
            <a:ext cx="4343400" cy="3253358"/>
          </a:xfrm>
          <a:prstGeom prst="rect">
            <a:avLst/>
          </a:prstGeom>
          <a:noFill/>
        </p:spPr>
      </p:pic>
    </p:spTree>
    <p:extLst>
      <p:ext uri="{BB962C8B-B14F-4D97-AF65-F5344CB8AC3E}">
        <p14:creationId xmlns:p14="http://schemas.microsoft.com/office/powerpoint/2010/main" val="72619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Distributions</a:t>
            </a:r>
            <a:endParaRPr lang="en-US" dirty="0"/>
          </a:p>
        </p:txBody>
      </p:sp>
      <p:sp>
        <p:nvSpPr>
          <p:cNvPr id="3" name="Content Placeholder 2"/>
          <p:cNvSpPr>
            <a:spLocks noGrp="1"/>
          </p:cNvSpPr>
          <p:nvPr>
            <p:ph idx="1"/>
          </p:nvPr>
        </p:nvSpPr>
        <p:spPr/>
        <p:txBody>
          <a:bodyPr/>
          <a:lstStyle/>
          <a:p>
            <a:r>
              <a:rPr lang="en-US" dirty="0" smtClean="0"/>
              <a:t>A distribution is a payment to shareholders</a:t>
            </a:r>
          </a:p>
          <a:p>
            <a:r>
              <a:rPr lang="en-US" dirty="0" smtClean="0"/>
              <a:t>There are two main types of distributions</a:t>
            </a:r>
          </a:p>
          <a:p>
            <a:pPr lvl="1"/>
            <a:r>
              <a:rPr lang="en-US" dirty="0" smtClean="0"/>
              <a:t>Dividends</a:t>
            </a:r>
          </a:p>
          <a:p>
            <a:pPr lvl="1"/>
            <a:r>
              <a:rPr lang="en-US" dirty="0" smtClean="0"/>
              <a:t>Share repurchases</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798" y="3687288"/>
            <a:ext cx="3429479" cy="2410162"/>
          </a:xfrm>
          <a:prstGeom prst="rect">
            <a:avLst/>
          </a:prstGeom>
        </p:spPr>
      </p:pic>
    </p:spTree>
    <p:extLst>
      <p:ext uri="{BB962C8B-B14F-4D97-AF65-F5344CB8AC3E}">
        <p14:creationId xmlns:p14="http://schemas.microsoft.com/office/powerpoint/2010/main" val="1963051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Reactions to Stock Repurchases	</a:t>
            </a:r>
          </a:p>
        </p:txBody>
      </p:sp>
      <p:sp>
        <p:nvSpPr>
          <p:cNvPr id="3" name="Content Placeholder 2"/>
          <p:cNvSpPr>
            <a:spLocks noGrp="1"/>
          </p:cNvSpPr>
          <p:nvPr>
            <p:ph idx="1"/>
          </p:nvPr>
        </p:nvSpPr>
        <p:spPr>
          <a:xfrm>
            <a:off x="457200" y="2133600"/>
            <a:ext cx="8229600" cy="4876800"/>
          </a:xfrm>
        </p:spPr>
        <p:txBody>
          <a:bodyPr/>
          <a:lstStyle/>
          <a:p>
            <a:r>
              <a:rPr lang="en-US" dirty="0" smtClean="0"/>
              <a:t>Wealth impact on repurchase</a:t>
            </a:r>
          </a:p>
          <a:p>
            <a:endParaRPr lang="en-US" dirty="0"/>
          </a:p>
          <a:p>
            <a:endParaRPr lang="en-US" dirty="0" smtClean="0"/>
          </a:p>
          <a:p>
            <a:endParaRPr lang="en-US" dirty="0"/>
          </a:p>
          <a:p>
            <a:endParaRPr lang="en-US" dirty="0" smtClean="0"/>
          </a:p>
          <a:p>
            <a:r>
              <a:rPr lang="en-US" dirty="0" smtClean="0"/>
              <a:t>EPS</a:t>
            </a:r>
          </a:p>
          <a:p>
            <a:pPr lvl="1"/>
            <a:r>
              <a:rPr lang="en-US" dirty="0" smtClean="0"/>
              <a:t>Repurchases increase earnings per share (EPS). This is logical because you have the same level of earnings being allocated over a smaller number of shares.</a:t>
            </a:r>
          </a:p>
          <a:p>
            <a:pPr lvl="1"/>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819400"/>
            <a:ext cx="5715000" cy="1749217"/>
          </a:xfrm>
          <a:prstGeom prst="rect">
            <a:avLst/>
          </a:prstGeom>
        </p:spPr>
      </p:pic>
    </p:spTree>
    <p:extLst>
      <p:ext uri="{BB962C8B-B14F-4D97-AF65-F5344CB8AC3E}">
        <p14:creationId xmlns:p14="http://schemas.microsoft.com/office/powerpoint/2010/main" val="425476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Taxes, Asymmetric Information and Agency Problems</a:t>
            </a:r>
            <a:endParaRPr lang="en-US" sz="2800" dirty="0"/>
          </a:p>
        </p:txBody>
      </p:sp>
      <p:sp>
        <p:nvSpPr>
          <p:cNvPr id="3" name="Content Placeholder 2"/>
          <p:cNvSpPr>
            <a:spLocks noGrp="1"/>
          </p:cNvSpPr>
          <p:nvPr>
            <p:ph idx="1"/>
          </p:nvPr>
        </p:nvSpPr>
        <p:spPr>
          <a:xfrm>
            <a:off x="457200" y="2209800"/>
            <a:ext cx="8229600" cy="4038600"/>
          </a:xfrm>
        </p:spPr>
        <p:txBody>
          <a:bodyPr/>
          <a:lstStyle/>
          <a:p>
            <a:r>
              <a:rPr lang="en-US" dirty="0" smtClean="0"/>
              <a:t>A debt financed repurchase will substantially change leverage</a:t>
            </a:r>
          </a:p>
          <a:p>
            <a:pPr>
              <a:buNone/>
            </a:pPr>
            <a:endParaRPr lang="en-US" sz="1800" dirty="0"/>
          </a:p>
          <a:p>
            <a:r>
              <a:rPr lang="en-US" dirty="0" smtClean="0"/>
              <a:t>Repurchases have been proposed as signals of future earnings</a:t>
            </a:r>
          </a:p>
          <a:p>
            <a:pPr>
              <a:buNone/>
            </a:pPr>
            <a:endParaRPr lang="en-US" sz="1800" dirty="0"/>
          </a:p>
          <a:p>
            <a:r>
              <a:rPr lang="en-US" dirty="0" smtClean="0"/>
              <a:t>Repurchases remove free cash flow from wasteful managers</a:t>
            </a:r>
            <a:endParaRPr lang="en-US" dirty="0"/>
          </a:p>
        </p:txBody>
      </p:sp>
    </p:spTree>
    <p:extLst>
      <p:ext uri="{BB962C8B-B14F-4D97-AF65-F5344CB8AC3E}">
        <p14:creationId xmlns:p14="http://schemas.microsoft.com/office/powerpoint/2010/main" val="262017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Repurchase Policy</a:t>
            </a:r>
            <a:endParaRPr lang="en-US" dirty="0"/>
          </a:p>
        </p:txBody>
      </p:sp>
      <p:sp>
        <p:nvSpPr>
          <p:cNvPr id="3" name="Content Placeholder 2"/>
          <p:cNvSpPr>
            <a:spLocks noGrp="1"/>
          </p:cNvSpPr>
          <p:nvPr>
            <p:ph idx="1"/>
          </p:nvPr>
        </p:nvSpPr>
        <p:spPr>
          <a:xfrm>
            <a:off x="457200" y="2133600"/>
            <a:ext cx="8229600" cy="4191000"/>
          </a:xfrm>
        </p:spPr>
        <p:txBody>
          <a:bodyPr/>
          <a:lstStyle/>
          <a:p>
            <a:r>
              <a:rPr lang="en-US" dirty="0" smtClean="0"/>
              <a:t>Flexibility hypothesis</a:t>
            </a:r>
          </a:p>
          <a:p>
            <a:pPr lvl="1"/>
            <a:r>
              <a:rPr lang="en-US" dirty="0" smtClean="0"/>
              <a:t>Repurchases do not raise expectations and implicitly commit the firm to future payouts</a:t>
            </a:r>
          </a:p>
          <a:p>
            <a:pPr lvl="1"/>
            <a:r>
              <a:rPr lang="en-US" dirty="0" smtClean="0"/>
              <a:t>This gives companies more flexibility to use repurchases selectively</a:t>
            </a:r>
          </a:p>
          <a:p>
            <a:pPr lvl="1">
              <a:buNone/>
            </a:pPr>
            <a:endParaRPr lang="en-US" dirty="0"/>
          </a:p>
          <a:p>
            <a:r>
              <a:rPr lang="en-US" dirty="0" smtClean="0"/>
              <a:t>Stock Options</a:t>
            </a:r>
          </a:p>
          <a:p>
            <a:pPr lvl="1"/>
            <a:r>
              <a:rPr lang="en-US" dirty="0" smtClean="0"/>
              <a:t>Repurchases leave the price of stocks unchanged (initially) so may be preferred to dividend distributions</a:t>
            </a:r>
          </a:p>
          <a:p>
            <a:pPr lvl="1"/>
            <a:r>
              <a:rPr lang="en-US" dirty="0" smtClean="0"/>
              <a:t>There exists a positive relationship between repurchases and management stock options</a:t>
            </a:r>
            <a:endParaRPr lang="en-US" dirty="0"/>
          </a:p>
        </p:txBody>
      </p:sp>
    </p:spTree>
    <p:extLst>
      <p:ext uri="{BB962C8B-B14F-4D97-AF65-F5344CB8AC3E}">
        <p14:creationId xmlns:p14="http://schemas.microsoft.com/office/powerpoint/2010/main" val="3936786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LO4: Stock Dividends and Splits</a:t>
            </a:r>
            <a:endParaRPr lang="en-US" dirty="0"/>
          </a:p>
        </p:txBody>
      </p:sp>
      <p:sp>
        <p:nvSpPr>
          <p:cNvPr id="3" name="Content Placeholder 2"/>
          <p:cNvSpPr>
            <a:spLocks noGrp="1"/>
          </p:cNvSpPr>
          <p:nvPr>
            <p:ph idx="1"/>
          </p:nvPr>
        </p:nvSpPr>
        <p:spPr/>
        <p:txBody>
          <a:bodyPr/>
          <a:lstStyle/>
          <a:p>
            <a:r>
              <a:rPr lang="en-US" dirty="0" smtClean="0"/>
              <a:t>Split ratio</a:t>
            </a:r>
          </a:p>
          <a:p>
            <a:endParaRPr lang="en-US" dirty="0"/>
          </a:p>
          <a:p>
            <a:endParaRPr lang="en-US" dirty="0" smtClean="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2855285"/>
            <a:ext cx="5761575" cy="718724"/>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3652172"/>
            <a:ext cx="5943601" cy="2703851"/>
          </a:xfrm>
          <a:prstGeom prst="rect">
            <a:avLst/>
          </a:prstGeom>
        </p:spPr>
      </p:pic>
    </p:spTree>
    <p:extLst>
      <p:ext uri="{BB962C8B-B14F-4D97-AF65-F5344CB8AC3E}">
        <p14:creationId xmlns:p14="http://schemas.microsoft.com/office/powerpoint/2010/main" val="459742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Price Impact of a Stock Split</a:t>
            </a:r>
            <a:endParaRPr lang="en-US" dirty="0"/>
          </a:p>
        </p:txBody>
      </p:sp>
      <p:sp>
        <p:nvSpPr>
          <p:cNvPr id="3" name="Content Placeholder 2"/>
          <p:cNvSpPr>
            <a:spLocks noGrp="1"/>
          </p:cNvSpPr>
          <p:nvPr>
            <p:ph idx="1"/>
          </p:nvPr>
        </p:nvSpPr>
        <p:spPr>
          <a:xfrm>
            <a:off x="552230" y="2257506"/>
            <a:ext cx="8229600" cy="4876800"/>
          </a:xfrm>
        </p:spPr>
        <p:txBody>
          <a:bodyPr/>
          <a:lstStyle/>
          <a:p>
            <a:r>
              <a:rPr lang="en-US" dirty="0" smtClean="0"/>
              <a:t>Price after a split</a:t>
            </a:r>
          </a:p>
          <a:p>
            <a:pPr lvl="1"/>
            <a:r>
              <a:rPr lang="en-US" dirty="0" smtClean="0"/>
              <a:t>is equal to the price before split divided by the number of splits</a:t>
            </a:r>
            <a:endParaRPr lang="en-US" dirty="0"/>
          </a:p>
          <a:p>
            <a:pPr lvl="1"/>
            <a:endParaRPr lang="en-US" dirty="0" smtClean="0"/>
          </a:p>
          <a:p>
            <a:pPr lvl="1"/>
            <a:endParaRPr lang="en-US" dirty="0"/>
          </a:p>
          <a:p>
            <a:pPr lvl="1"/>
            <a:endParaRPr lang="en-US" dirty="0" smtClean="0"/>
          </a:p>
          <a:p>
            <a:pPr lvl="1"/>
            <a:endParaRPr lang="en-US" dirty="0"/>
          </a:p>
          <a:p>
            <a:pPr lvl="1"/>
            <a:r>
              <a:rPr lang="en-US" dirty="0" smtClean="0"/>
              <a:t>Where</a:t>
            </a:r>
          </a:p>
          <a:p>
            <a:pPr lvl="2"/>
            <a:r>
              <a:rPr lang="en-US" dirty="0" smtClean="0"/>
              <a:t>P</a:t>
            </a:r>
            <a:r>
              <a:rPr lang="en-US" baseline="-25000" dirty="0" smtClean="0"/>
              <a:t>A</a:t>
            </a:r>
            <a:r>
              <a:rPr lang="en-US" dirty="0" smtClean="0"/>
              <a:t> is Price after split</a:t>
            </a:r>
          </a:p>
          <a:p>
            <a:pPr lvl="2"/>
            <a:r>
              <a:rPr lang="en-US" dirty="0" smtClean="0"/>
              <a:t>P</a:t>
            </a:r>
            <a:r>
              <a:rPr lang="en-US" baseline="-25000" dirty="0" smtClean="0"/>
              <a:t>B</a:t>
            </a:r>
            <a:r>
              <a:rPr lang="en-US" dirty="0" smtClean="0"/>
              <a:t> is Price before split</a:t>
            </a:r>
          </a:p>
          <a:p>
            <a:pPr lvl="2"/>
            <a:r>
              <a:rPr lang="en-US" dirty="0" smtClean="0"/>
              <a:t>S is the number of splits	</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971" y="3352800"/>
            <a:ext cx="5828860" cy="900153"/>
          </a:xfrm>
          <a:prstGeom prst="rect">
            <a:avLst/>
          </a:prstGeom>
        </p:spPr>
      </p:pic>
      <p:pic>
        <p:nvPicPr>
          <p:cNvPr id="6" name="Picture 7" descr="I'm No Human!">
            <a:hlinkClick r:id="rId4"/>
          </p:cNvPr>
          <p:cNvPicPr>
            <a:picLocks noChangeAspect="1" noChangeArrowheads="1" noCrop="1"/>
          </p:cNvPicPr>
          <p:nvPr/>
        </p:nvPicPr>
        <p:blipFill>
          <a:blip r:embed="rId5" cstate="print"/>
          <a:srcRect/>
          <a:stretch>
            <a:fillRect/>
          </a:stretch>
        </p:blipFill>
        <p:spPr bwMode="auto">
          <a:xfrm>
            <a:off x="3657600" y="3124200"/>
            <a:ext cx="2452466" cy="1676400"/>
          </a:xfrm>
          <a:prstGeom prst="rect">
            <a:avLst/>
          </a:prstGeom>
          <a:noFill/>
          <a:ln w="9525">
            <a:noFill/>
            <a:miter lim="800000"/>
            <a:headEnd/>
            <a:tailEnd/>
          </a:ln>
        </p:spPr>
      </p:pic>
    </p:spTree>
    <p:extLst>
      <p:ext uri="{BB962C8B-B14F-4D97-AF65-F5344CB8AC3E}">
        <p14:creationId xmlns:p14="http://schemas.microsoft.com/office/powerpoint/2010/main" val="18297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Impact of a Stock Split</a:t>
            </a:r>
          </a:p>
        </p:txBody>
      </p:sp>
      <p:pic>
        <p:nvPicPr>
          <p:cNvPr id="6"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3429000"/>
            <a:ext cx="8282065" cy="2971800"/>
          </a:xfr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4876800" y="2286000"/>
            <a:ext cx="2452466" cy="1676400"/>
          </a:xfrm>
          <a:prstGeom prst="rect">
            <a:avLst/>
          </a:prstGeom>
          <a:noFill/>
          <a:ln w="9525">
            <a:noFill/>
            <a:miter lim="800000"/>
            <a:headEnd/>
            <a:tailEnd/>
          </a:ln>
        </p:spPr>
      </p:pic>
    </p:spTree>
    <p:extLst>
      <p:ext uri="{BB962C8B-B14F-4D97-AF65-F5344CB8AC3E}">
        <p14:creationId xmlns:p14="http://schemas.microsoft.com/office/powerpoint/2010/main" val="84835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Impact of a Stock Split</a:t>
            </a:r>
          </a:p>
        </p:txBody>
      </p:sp>
      <p:sp>
        <p:nvSpPr>
          <p:cNvPr id="7" name="Content Placeholder 6"/>
          <p:cNvSpPr>
            <a:spLocks noGrp="1"/>
          </p:cNvSpPr>
          <p:nvPr>
            <p:ph idx="1"/>
          </p:nvPr>
        </p:nvSpPr>
        <p:spPr/>
        <p:txBody>
          <a:bodyPr/>
          <a:lstStyle/>
          <a:p>
            <a:r>
              <a:rPr lang="en-US" dirty="0" smtClean="0"/>
              <a:t>Example continued</a:t>
            </a:r>
            <a:endParaRPr lang="en-US" dirty="0"/>
          </a:p>
        </p:txBody>
      </p:sp>
      <p:pic>
        <p:nvPicPr>
          <p:cNvPr id="8" name="Content Placeholder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038600"/>
            <a:ext cx="8422748" cy="2286000"/>
          </a:xfrm>
          <a:prstGeom prst="rect">
            <a:avLst/>
          </a:prstGeom>
        </p:spPr>
      </p:pic>
      <p:pic>
        <p:nvPicPr>
          <p:cNvPr id="6" name="Picture 7" descr="I'm No Human!">
            <a:hlinkClick r:id="rId4"/>
          </p:cNvPr>
          <p:cNvPicPr>
            <a:picLocks noChangeAspect="1" noChangeArrowheads="1" noCrop="1"/>
          </p:cNvPicPr>
          <p:nvPr/>
        </p:nvPicPr>
        <p:blipFill>
          <a:blip r:embed="rId5" cstate="print"/>
          <a:srcRect/>
          <a:stretch>
            <a:fillRect/>
          </a:stretch>
        </p:blipFill>
        <p:spPr bwMode="auto">
          <a:xfrm>
            <a:off x="3814984" y="2286000"/>
            <a:ext cx="2452466" cy="1676400"/>
          </a:xfrm>
          <a:prstGeom prst="rect">
            <a:avLst/>
          </a:prstGeom>
          <a:noFill/>
          <a:ln w="9525">
            <a:noFill/>
            <a:miter lim="800000"/>
            <a:headEnd/>
            <a:tailEnd/>
          </a:ln>
        </p:spPr>
      </p:pic>
    </p:spTree>
    <p:extLst>
      <p:ext uri="{BB962C8B-B14F-4D97-AF65-F5344CB8AC3E}">
        <p14:creationId xmlns:p14="http://schemas.microsoft.com/office/powerpoint/2010/main" val="8914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 for Stock Splits</a:t>
            </a:r>
            <a:endParaRPr lang="en-US" dirty="0"/>
          </a:p>
        </p:txBody>
      </p:sp>
      <p:sp>
        <p:nvSpPr>
          <p:cNvPr id="3" name="Content Placeholder 2"/>
          <p:cNvSpPr>
            <a:spLocks noGrp="1"/>
          </p:cNvSpPr>
          <p:nvPr>
            <p:ph idx="1"/>
          </p:nvPr>
        </p:nvSpPr>
        <p:spPr>
          <a:xfrm>
            <a:off x="457200" y="2133600"/>
            <a:ext cx="8229600" cy="3962400"/>
          </a:xfrm>
          <a:ln>
            <a:solidFill>
              <a:schemeClr val="accent1"/>
            </a:solidFill>
          </a:ln>
        </p:spPr>
        <p:txBody>
          <a:bodyPr/>
          <a:lstStyle/>
          <a:p>
            <a:r>
              <a:rPr lang="en-US" dirty="0" smtClean="0"/>
              <a:t>Benefits</a:t>
            </a:r>
          </a:p>
          <a:p>
            <a:pPr lvl="1"/>
            <a:r>
              <a:rPr lang="en-US" dirty="0" smtClean="0"/>
              <a:t>Stock prices move to a lower trading range</a:t>
            </a:r>
          </a:p>
          <a:p>
            <a:pPr lvl="1"/>
            <a:r>
              <a:rPr lang="en-US" dirty="0" smtClean="0"/>
              <a:t>Particularly relevant since stocks typically trade in board lots</a:t>
            </a:r>
          </a:p>
          <a:p>
            <a:r>
              <a:rPr lang="en-US" dirty="0" smtClean="0"/>
              <a:t>Board lot</a:t>
            </a:r>
          </a:p>
          <a:p>
            <a:pPr lvl="1"/>
            <a:r>
              <a:rPr lang="en-US" dirty="0" smtClean="0"/>
              <a:t>100 shares</a:t>
            </a:r>
          </a:p>
          <a:p>
            <a:pPr lvl="1"/>
            <a:r>
              <a:rPr lang="en-US" dirty="0" smtClean="0"/>
              <a:t>Less price volatility than odd-lots</a:t>
            </a:r>
          </a:p>
          <a:p>
            <a:pPr lvl="1"/>
            <a:r>
              <a:rPr lang="en-US" dirty="0" smtClean="0"/>
              <a:t>Also called a round lot</a:t>
            </a:r>
            <a:endParaRPr lang="en-US" dirty="0"/>
          </a:p>
          <a:p>
            <a:r>
              <a:rPr lang="en-US" dirty="0" smtClean="0"/>
              <a:t>Odd-lot</a:t>
            </a:r>
          </a:p>
          <a:p>
            <a:pPr lvl="1"/>
            <a:r>
              <a:rPr lang="en-US" dirty="0" smtClean="0"/>
              <a:t>Less than one board lot</a:t>
            </a:r>
          </a:p>
          <a:p>
            <a:endParaRPr lang="en-US" dirty="0"/>
          </a:p>
        </p:txBody>
      </p:sp>
    </p:spTree>
    <p:extLst>
      <p:ext uri="{BB962C8B-B14F-4D97-AF65-F5344CB8AC3E}">
        <p14:creationId xmlns:p14="http://schemas.microsoft.com/office/powerpoint/2010/main" val="3042691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Split</a:t>
            </a:r>
            <a:endParaRPr lang="en-US" dirty="0"/>
          </a:p>
        </p:txBody>
      </p:sp>
      <p:sp>
        <p:nvSpPr>
          <p:cNvPr id="3" name="Content Placeholder 2"/>
          <p:cNvSpPr>
            <a:spLocks noGrp="1"/>
          </p:cNvSpPr>
          <p:nvPr>
            <p:ph idx="1"/>
          </p:nvPr>
        </p:nvSpPr>
        <p:spPr>
          <a:xfrm>
            <a:off x="457200" y="2133600"/>
            <a:ext cx="8229600" cy="4114800"/>
          </a:xfrm>
        </p:spPr>
        <p:txBody>
          <a:bodyPr/>
          <a:lstStyle/>
          <a:p>
            <a:r>
              <a:rPr lang="en-US" dirty="0" smtClean="0"/>
              <a:t>Occurs</a:t>
            </a:r>
          </a:p>
          <a:p>
            <a:pPr lvl="1"/>
            <a:r>
              <a:rPr lang="en-US" dirty="0" smtClean="0"/>
              <a:t>When a company reduces the number of shares held by each shareholder by the same proportion</a:t>
            </a:r>
          </a:p>
          <a:p>
            <a:pPr lvl="1"/>
            <a:r>
              <a:rPr lang="en-US" dirty="0" smtClean="0"/>
              <a:t>The price of stock will increase</a:t>
            </a:r>
          </a:p>
          <a:p>
            <a:r>
              <a:rPr lang="en-US" dirty="0" smtClean="0"/>
              <a:t>Reasons for higher stock prices</a:t>
            </a:r>
          </a:p>
          <a:p>
            <a:pPr lvl="1"/>
            <a:r>
              <a:rPr lang="en-US" dirty="0" smtClean="0"/>
              <a:t>Some stock exchanges will de-list a stock if it trades below a price of $1 for too long</a:t>
            </a:r>
          </a:p>
          <a:p>
            <a:pPr lvl="1"/>
            <a:r>
              <a:rPr lang="en-US" dirty="0" smtClean="0"/>
              <a:t>Some brokerages will not lend to investors (for margin purchases) if the stock trades below a threshold price (i.e. $3)</a:t>
            </a:r>
          </a:p>
        </p:txBody>
      </p:sp>
    </p:spTree>
    <p:extLst>
      <p:ext uri="{BB962C8B-B14F-4D97-AF65-F5344CB8AC3E}">
        <p14:creationId xmlns:p14="http://schemas.microsoft.com/office/powerpoint/2010/main" val="622644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716713"/>
            <a:ext cx="5943600" cy="1323439"/>
          </a:xfrm>
          <a:prstGeom prst="rect">
            <a:avLst/>
          </a:prstGeom>
          <a:noFill/>
        </p:spPr>
        <p:txBody>
          <a:bodyPr wrap="square" rtlCol="0">
            <a:spAutoFit/>
          </a:bodyPr>
          <a:lstStyle/>
          <a:p>
            <a:pPr algn="ctr"/>
            <a:r>
              <a:rPr lang="en-US" sz="8000" dirty="0" smtClean="0"/>
              <a:t>End of 13</a:t>
            </a:r>
            <a:endParaRPr lang="en-US" sz="8000" dirty="0"/>
          </a:p>
        </p:txBody>
      </p:sp>
    </p:spTree>
    <p:extLst>
      <p:ext uri="{BB962C8B-B14F-4D97-AF65-F5344CB8AC3E}">
        <p14:creationId xmlns:p14="http://schemas.microsoft.com/office/powerpoint/2010/main" val="265999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Distributions</a:t>
            </a:r>
            <a:endParaRPr lang="en-US" dirty="0"/>
          </a:p>
        </p:txBody>
      </p:sp>
      <p:sp>
        <p:nvSpPr>
          <p:cNvPr id="3" name="Content Placeholder 2"/>
          <p:cNvSpPr>
            <a:spLocks noGrp="1"/>
          </p:cNvSpPr>
          <p:nvPr>
            <p:ph idx="1"/>
          </p:nvPr>
        </p:nvSpPr>
        <p:spPr/>
        <p:txBody>
          <a:bodyPr/>
          <a:lstStyle/>
          <a:p>
            <a:r>
              <a:rPr lang="en-US" dirty="0" smtClean="0"/>
              <a:t>Cash dividends </a:t>
            </a:r>
          </a:p>
          <a:p>
            <a:pPr lvl="1"/>
            <a:r>
              <a:rPr lang="en-US" dirty="0" smtClean="0"/>
              <a:t>Most common distribution</a:t>
            </a:r>
          </a:p>
          <a:p>
            <a:pPr lvl="1"/>
            <a:r>
              <a:rPr lang="en-US" dirty="0" smtClean="0"/>
              <a:t>Typically paid quarterly</a:t>
            </a:r>
          </a:p>
          <a:p>
            <a:pPr lvl="1"/>
            <a:endParaRPr lang="en-US" dirty="0"/>
          </a:p>
          <a:p>
            <a:r>
              <a:rPr lang="en-US" dirty="0" smtClean="0"/>
              <a:t>Stock dividends</a:t>
            </a:r>
          </a:p>
          <a:p>
            <a:pPr lvl="1"/>
            <a:r>
              <a:rPr lang="en-US" dirty="0" smtClean="0"/>
              <a:t>Not cash, but additional shares in the company</a:t>
            </a:r>
            <a:endParaRPr lang="en-US" dirty="0"/>
          </a:p>
        </p:txBody>
      </p:sp>
    </p:spTree>
    <p:extLst>
      <p:ext uri="{BB962C8B-B14F-4D97-AF65-F5344CB8AC3E}">
        <p14:creationId xmlns:p14="http://schemas.microsoft.com/office/powerpoint/2010/main" val="1654897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dirty="0" smtClean="0"/>
              <a:t>Financial Planning	</a:t>
            </a:r>
            <a:endParaRPr lang="en-US" sz="4400" dirty="0"/>
          </a:p>
        </p:txBody>
      </p:sp>
      <p:sp>
        <p:nvSpPr>
          <p:cNvPr id="10" name="Subtitle 9"/>
          <p:cNvSpPr>
            <a:spLocks noGrp="1"/>
          </p:cNvSpPr>
          <p:nvPr>
            <p:ph type="subTitle" idx="1"/>
          </p:nvPr>
        </p:nvSpPr>
        <p:spPr/>
        <p:txBody>
          <a:bodyPr/>
          <a:lstStyle/>
          <a:p>
            <a:r>
              <a:rPr lang="en-US" dirty="0" smtClean="0"/>
              <a:t>Chapter 14</a:t>
            </a:r>
            <a:endParaRPr lang="en-US" dirty="0"/>
          </a:p>
        </p:txBody>
      </p:sp>
    </p:spTree>
    <p:extLst>
      <p:ext uri="{BB962C8B-B14F-4D97-AF65-F5344CB8AC3E}">
        <p14:creationId xmlns:p14="http://schemas.microsoft.com/office/powerpoint/2010/main" val="331753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Learn how to forecast sales</a:t>
            </a:r>
          </a:p>
          <a:p>
            <a:r>
              <a:rPr lang="en-US" dirty="0" smtClean="0"/>
              <a:t>Learn how to forecast cash sources and uses</a:t>
            </a:r>
          </a:p>
          <a:p>
            <a:r>
              <a:rPr lang="en-US" dirty="0" smtClean="0"/>
              <a:t>Learn how to forecast financial statements</a:t>
            </a:r>
          </a:p>
          <a:p>
            <a:r>
              <a:rPr lang="en-US" dirty="0" smtClean="0"/>
              <a:t>Learn how to manage additional funds needed</a:t>
            </a:r>
            <a:endParaRPr lang="en-US" dirty="0"/>
          </a:p>
        </p:txBody>
      </p:sp>
    </p:spTree>
    <p:extLst>
      <p:ext uri="{BB962C8B-B14F-4D97-AF65-F5344CB8AC3E}">
        <p14:creationId xmlns:p14="http://schemas.microsoft.com/office/powerpoint/2010/main" val="384568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LO1: Sales Forecast</a:t>
            </a:r>
            <a:endParaRPr lang="en-US" dirty="0"/>
          </a:p>
        </p:txBody>
      </p:sp>
      <p:sp>
        <p:nvSpPr>
          <p:cNvPr id="3" name="Content Placeholder 2"/>
          <p:cNvSpPr>
            <a:spLocks noGrp="1"/>
          </p:cNvSpPr>
          <p:nvPr>
            <p:ph idx="1"/>
          </p:nvPr>
        </p:nvSpPr>
        <p:spPr/>
        <p:txBody>
          <a:bodyPr/>
          <a:lstStyle/>
          <a:p>
            <a:r>
              <a:rPr lang="en-US" dirty="0" smtClean="0"/>
              <a:t>Basic Sales Forecast</a:t>
            </a:r>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124200"/>
            <a:ext cx="5323764" cy="2221426"/>
          </a:xfrm>
          <a:prstGeom prst="rect">
            <a:avLst/>
          </a:prstGeom>
        </p:spPr>
      </p:pic>
    </p:spTree>
    <p:extLst>
      <p:ext uri="{BB962C8B-B14F-4D97-AF65-F5344CB8AC3E}">
        <p14:creationId xmlns:p14="http://schemas.microsoft.com/office/powerpoint/2010/main" val="38198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Sales Forecast</a:t>
            </a:r>
            <a:endParaRPr lang="en-US" dirty="0"/>
          </a:p>
        </p:txBody>
      </p:sp>
      <p:sp>
        <p:nvSpPr>
          <p:cNvPr id="3" name="Content Placeholder 2"/>
          <p:cNvSpPr>
            <a:spLocks noGrp="1"/>
          </p:cNvSpPr>
          <p:nvPr>
            <p:ph idx="1"/>
          </p:nvPr>
        </p:nvSpPr>
        <p:spPr/>
        <p:txBody>
          <a:bodyPr/>
          <a:lstStyle/>
          <a:p>
            <a:r>
              <a:rPr lang="en-US" dirty="0" smtClean="0"/>
              <a:t>Driver</a:t>
            </a:r>
          </a:p>
          <a:p>
            <a:pPr lvl="1"/>
            <a:r>
              <a:rPr lang="en-US" dirty="0" smtClean="0"/>
              <a:t>An underlying economic factor that determines the future path of the variable</a:t>
            </a:r>
          </a:p>
          <a:p>
            <a:r>
              <a:rPr lang="en-US" dirty="0" smtClean="0"/>
              <a:t>Quantity Forecast</a:t>
            </a:r>
          </a:p>
          <a:p>
            <a:pPr lvl="1"/>
            <a:r>
              <a:rPr lang="en-US" dirty="0" smtClean="0"/>
              <a:t>The quantity in any year </a:t>
            </a:r>
            <a:r>
              <a:rPr lang="en-US" i="1" dirty="0" smtClean="0"/>
              <a:t>t</a:t>
            </a:r>
            <a:r>
              <a:rPr lang="en-US" dirty="0" smtClean="0"/>
              <a:t> is given by </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380" y="4648200"/>
            <a:ext cx="5514363" cy="1295400"/>
          </a:xfrm>
          <a:prstGeom prst="rect">
            <a:avLst/>
          </a:prstGeom>
        </p:spPr>
      </p:pic>
    </p:spTree>
    <p:extLst>
      <p:ext uri="{BB962C8B-B14F-4D97-AF65-F5344CB8AC3E}">
        <p14:creationId xmlns:p14="http://schemas.microsoft.com/office/powerpoint/2010/main" val="29681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Sales Forecast</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133600"/>
            <a:ext cx="7391400" cy="1817949"/>
          </a:xfr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962400"/>
            <a:ext cx="7279340" cy="2209800"/>
          </a:xfrm>
          <a:prstGeom prst="rect">
            <a:avLst/>
          </a:prstGeom>
        </p:spPr>
      </p:pic>
    </p:spTree>
    <p:extLst>
      <p:ext uri="{BB962C8B-B14F-4D97-AF65-F5344CB8AC3E}">
        <p14:creationId xmlns:p14="http://schemas.microsoft.com/office/powerpoint/2010/main" val="136274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Forecast for Retailers	</a:t>
            </a:r>
            <a:endParaRPr lang="en-US" dirty="0"/>
          </a:p>
        </p:txBody>
      </p:sp>
      <p:sp>
        <p:nvSpPr>
          <p:cNvPr id="3" name="Content Placeholder 2"/>
          <p:cNvSpPr>
            <a:spLocks noGrp="1"/>
          </p:cNvSpPr>
          <p:nvPr>
            <p:ph idx="1"/>
          </p:nvPr>
        </p:nvSpPr>
        <p:spPr>
          <a:xfrm>
            <a:off x="457200" y="2362200"/>
            <a:ext cx="8839200" cy="5410200"/>
          </a:xfrm>
        </p:spPr>
        <p:txBody>
          <a:bodyPr/>
          <a:lstStyle/>
          <a:p>
            <a:r>
              <a:rPr lang="en-US" dirty="0" smtClean="0"/>
              <a:t>Same-stores sales growth (SSSG)</a:t>
            </a:r>
          </a:p>
          <a:p>
            <a:pPr lvl="1"/>
            <a:r>
              <a:rPr lang="en-US" dirty="0" smtClean="0"/>
              <a:t>The growth in sales per square foot</a:t>
            </a:r>
          </a:p>
          <a:p>
            <a:pPr marL="274320" lvl="1" indent="0">
              <a:buNone/>
            </a:pPr>
            <a:endParaRPr lang="en-US" dirty="0" smtClean="0"/>
          </a:p>
          <a:p>
            <a:r>
              <a:rPr lang="en-US" dirty="0" smtClean="0"/>
              <a:t>SSSG Will likely rise with inflation</a:t>
            </a:r>
          </a:p>
          <a:p>
            <a:endParaRPr lang="en-US" dirty="0" smtClean="0"/>
          </a:p>
          <a:p>
            <a:r>
              <a:rPr lang="en-US" dirty="0" smtClean="0"/>
              <a:t>Competition leads to slow price growth</a:t>
            </a:r>
            <a:endParaRPr lang="en-US" dirty="0"/>
          </a:p>
        </p:txBody>
      </p:sp>
    </p:spTree>
    <p:extLst>
      <p:ext uri="{BB962C8B-B14F-4D97-AF65-F5344CB8AC3E}">
        <p14:creationId xmlns:p14="http://schemas.microsoft.com/office/powerpoint/2010/main" val="31931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Cash Budget</a:t>
            </a:r>
            <a:endParaRPr lang="en-US" dirty="0"/>
          </a:p>
        </p:txBody>
      </p:sp>
      <p:sp>
        <p:nvSpPr>
          <p:cNvPr id="3" name="Content Placeholder 2"/>
          <p:cNvSpPr>
            <a:spLocks noGrp="1"/>
          </p:cNvSpPr>
          <p:nvPr>
            <p:ph idx="1"/>
          </p:nvPr>
        </p:nvSpPr>
        <p:spPr/>
        <p:txBody>
          <a:bodyPr/>
          <a:lstStyle/>
          <a:p>
            <a:r>
              <a:rPr lang="en-US" dirty="0" smtClean="0"/>
              <a:t>Cash budget</a:t>
            </a:r>
          </a:p>
          <a:p>
            <a:pPr lvl="1"/>
            <a:r>
              <a:rPr lang="en-US" dirty="0" smtClean="0"/>
              <a:t>Detailed statement of cash inflows and outflows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657600"/>
            <a:ext cx="6819268" cy="1981200"/>
          </a:xfrm>
          <a:prstGeom prst="rect">
            <a:avLst/>
          </a:prstGeom>
        </p:spPr>
      </p:pic>
    </p:spTree>
    <p:extLst>
      <p:ext uri="{BB962C8B-B14F-4D97-AF65-F5344CB8AC3E}">
        <p14:creationId xmlns:p14="http://schemas.microsoft.com/office/powerpoint/2010/main" val="61748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Receipts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057400"/>
            <a:ext cx="5837864" cy="3657600"/>
          </a:xfrm>
        </p:spPr>
      </p:pic>
      <p:sp>
        <p:nvSpPr>
          <p:cNvPr id="3" name="TextBox 2"/>
          <p:cNvSpPr txBox="1"/>
          <p:nvPr/>
        </p:nvSpPr>
        <p:spPr>
          <a:xfrm>
            <a:off x="6400800" y="2438400"/>
            <a:ext cx="2514600" cy="1569660"/>
          </a:xfrm>
          <a:prstGeom prst="rect">
            <a:avLst/>
          </a:prstGeom>
          <a:solidFill>
            <a:srgbClr val="FFFBF7"/>
          </a:solidFill>
        </p:spPr>
        <p:txBody>
          <a:bodyPr wrap="square" rtlCol="0">
            <a:spAutoFit/>
          </a:bodyPr>
          <a:lstStyle/>
          <a:p>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Not all sales generate immediate cash receipts. Sales and cash receipts are identical for Mammoth because everything is sold for cash at the groceries.</a:t>
            </a:r>
            <a:endParaRPr lang="en-US"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00800" y="4114800"/>
            <a:ext cx="2514600" cy="1077218"/>
          </a:xfrm>
          <a:prstGeom prst="rect">
            <a:avLst/>
          </a:prstGeom>
          <a:solidFill>
            <a:srgbClr val="FFFBF7"/>
          </a:solidFill>
        </p:spPr>
        <p:txBody>
          <a:bodyPr wrap="square" rtlCol="0">
            <a:spAutoFit/>
          </a:bodyPr>
          <a:lstStyle/>
          <a:p>
            <a:r>
              <a:rPr lang="en-US" sz="1600" dirty="0" smtClean="0">
                <a:solidFill>
                  <a:schemeClr val="tx1">
                    <a:lumMod val="65000"/>
                    <a:lumOff val="35000"/>
                  </a:schemeClr>
                </a:solidFill>
                <a:latin typeface="Times New Roman" panose="02020603050405020304" pitchFamily="18" charset="0"/>
                <a:cs typeface="Times New Roman" panose="02020603050405020304" pitchFamily="18" charset="0"/>
              </a:rPr>
              <a:t>The Sales and cash sales vary for Yingling because they extend credit terms to their buyers.</a:t>
            </a:r>
            <a:endParaRPr lang="en-US" sz="16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Disbursements</a:t>
            </a:r>
            <a:endParaRPr lang="en-US" dirty="0"/>
          </a:p>
        </p:txBody>
      </p:sp>
      <p:sp>
        <p:nvSpPr>
          <p:cNvPr id="3" name="Content Placeholder 2"/>
          <p:cNvSpPr>
            <a:spLocks noGrp="1"/>
          </p:cNvSpPr>
          <p:nvPr>
            <p:ph idx="1"/>
          </p:nvPr>
        </p:nvSpPr>
        <p:spPr/>
        <p:txBody>
          <a:bodyPr/>
          <a:lstStyle/>
          <a:p>
            <a:r>
              <a:rPr lang="en-US" dirty="0" smtClean="0"/>
              <a:t>Payments and inputs for supplies</a:t>
            </a:r>
          </a:p>
          <a:p>
            <a:r>
              <a:rPr lang="en-US" dirty="0" smtClean="0"/>
              <a:t>Operating expenses</a:t>
            </a:r>
          </a:p>
          <a:p>
            <a:pPr lvl="1"/>
            <a:r>
              <a:rPr lang="en-US" dirty="0" smtClean="0"/>
              <a:t>Wages, rent, taxes, selling, general and administration expenses</a:t>
            </a:r>
          </a:p>
          <a:p>
            <a:r>
              <a:rPr lang="en-US" dirty="0" smtClean="0"/>
              <a:t>Capital expenditures</a:t>
            </a:r>
          </a:p>
          <a:p>
            <a:pPr lvl="1"/>
            <a:r>
              <a:rPr lang="en-US" dirty="0" smtClean="0"/>
              <a:t>Purchases of fixed assets</a:t>
            </a:r>
          </a:p>
          <a:p>
            <a:r>
              <a:rPr lang="en-US" dirty="0" smtClean="0"/>
              <a:t>Financing expenses</a:t>
            </a:r>
          </a:p>
          <a:p>
            <a:pPr lvl="1"/>
            <a:r>
              <a:rPr lang="en-US" dirty="0" smtClean="0"/>
              <a:t>Interest, dividends, stock repurchases, and repayment of principal</a:t>
            </a:r>
            <a:endParaRPr lang="en-US" dirty="0"/>
          </a:p>
        </p:txBody>
      </p:sp>
    </p:spTree>
    <p:extLst>
      <p:ext uri="{BB962C8B-B14F-4D97-AF65-F5344CB8AC3E}">
        <p14:creationId xmlns:p14="http://schemas.microsoft.com/office/powerpoint/2010/main" val="14198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Disbursements</a:t>
            </a:r>
            <a:endParaRPr lang="en-US" dirty="0"/>
          </a:p>
        </p:txBody>
      </p:sp>
      <p:sp>
        <p:nvSpPr>
          <p:cNvPr id="3" name="Content Placeholder 2"/>
          <p:cNvSpPr>
            <a:spLocks noGrp="1"/>
          </p:cNvSpPr>
          <p:nvPr>
            <p:ph idx="1"/>
          </p:nvPr>
        </p:nvSpPr>
        <p:spPr/>
        <p:txBody>
          <a:bodyPr/>
          <a:lstStyle/>
          <a:p>
            <a:r>
              <a:rPr lang="en-US" dirty="0" smtClean="0"/>
              <a:t>Payments to suppliers</a:t>
            </a:r>
          </a:p>
          <a:p>
            <a:pPr lvl="1"/>
            <a:r>
              <a:rPr lang="en-US" dirty="0" smtClean="0"/>
              <a:t>Payments to suppliers are modeled in two steps</a:t>
            </a:r>
          </a:p>
          <a:p>
            <a:pPr lvl="2"/>
            <a:r>
              <a:rPr lang="en-US" dirty="0" smtClean="0"/>
              <a:t>The purchase</a:t>
            </a:r>
          </a:p>
          <a:p>
            <a:pPr lvl="2"/>
            <a:endParaRPr lang="en-US" dirty="0"/>
          </a:p>
          <a:p>
            <a:pPr lvl="2"/>
            <a:endParaRPr lang="en-US" dirty="0" smtClean="0"/>
          </a:p>
          <a:p>
            <a:pPr lvl="2"/>
            <a:r>
              <a:rPr lang="en-US" dirty="0" smtClean="0"/>
              <a:t>The payment of accounts payable</a:t>
            </a:r>
          </a:p>
          <a:p>
            <a:pPr lvl="2"/>
            <a:endParaRPr lang="en-US" dirty="0"/>
          </a:p>
          <a:p>
            <a:endParaRPr lang="en-US" dirty="0" smtClean="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571288"/>
            <a:ext cx="2971800" cy="398993"/>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9" y="4610100"/>
            <a:ext cx="2590802" cy="346364"/>
          </a:xfrm>
          <a:prstGeom prst="rect">
            <a:avLst/>
          </a:prstGeom>
        </p:spPr>
      </p:pic>
    </p:spTree>
    <p:extLst>
      <p:ext uri="{BB962C8B-B14F-4D97-AF65-F5344CB8AC3E}">
        <p14:creationId xmlns:p14="http://schemas.microsoft.com/office/powerpoint/2010/main" val="21207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Share Repurchases</a:t>
            </a:r>
            <a:endParaRPr lang="en-US" dirty="0"/>
          </a:p>
        </p:txBody>
      </p:sp>
      <p:sp>
        <p:nvSpPr>
          <p:cNvPr id="3" name="Content Placeholder 2"/>
          <p:cNvSpPr>
            <a:spLocks noGrp="1"/>
          </p:cNvSpPr>
          <p:nvPr>
            <p:ph idx="1"/>
          </p:nvPr>
        </p:nvSpPr>
        <p:spPr/>
        <p:txBody>
          <a:bodyPr/>
          <a:lstStyle/>
          <a:p>
            <a:r>
              <a:rPr lang="en-US" dirty="0" smtClean="0"/>
              <a:t>Share repurchase</a:t>
            </a:r>
          </a:p>
          <a:p>
            <a:pPr lvl="1"/>
            <a:r>
              <a:rPr lang="en-US" dirty="0" smtClean="0"/>
              <a:t>The company buys back some of its shares to reduce the number of outstanding shares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657600"/>
            <a:ext cx="4191000" cy="2407837"/>
          </a:xfrm>
          <a:prstGeom prst="rect">
            <a:avLst/>
          </a:prstGeom>
        </p:spPr>
      </p:pic>
      <p:sp>
        <p:nvSpPr>
          <p:cNvPr id="5" name="TextBox 4"/>
          <p:cNvSpPr txBox="1"/>
          <p:nvPr/>
        </p:nvSpPr>
        <p:spPr>
          <a:xfrm>
            <a:off x="6324600" y="4114800"/>
            <a:ext cx="2819400" cy="430887"/>
          </a:xfrm>
          <a:prstGeom prst="rect">
            <a:avLst/>
          </a:prstGeom>
          <a:noFill/>
        </p:spPr>
        <p:txBody>
          <a:bodyPr wrap="square" rtlCol="0">
            <a:spAutoFit/>
          </a:bodyPr>
          <a:lstStyle/>
          <a:p>
            <a:r>
              <a:rPr lang="en-US" sz="1100" dirty="0" smtClean="0"/>
              <a:t>A company instructs its broker to buy shares on the  open market at existing prices. </a:t>
            </a:r>
            <a:endParaRPr lang="en-US" sz="1100" dirty="0"/>
          </a:p>
        </p:txBody>
      </p:sp>
      <p:sp>
        <p:nvSpPr>
          <p:cNvPr id="6" name="TextBox 5"/>
          <p:cNvSpPr txBox="1"/>
          <p:nvPr/>
        </p:nvSpPr>
        <p:spPr>
          <a:xfrm>
            <a:off x="6324600" y="4724400"/>
            <a:ext cx="2819400" cy="430887"/>
          </a:xfrm>
          <a:prstGeom prst="rect">
            <a:avLst/>
          </a:prstGeom>
          <a:noFill/>
        </p:spPr>
        <p:txBody>
          <a:bodyPr wrap="square" rtlCol="0">
            <a:spAutoFit/>
          </a:bodyPr>
          <a:lstStyle/>
          <a:p>
            <a:r>
              <a:rPr lang="en-US" sz="1100" dirty="0" smtClean="0"/>
              <a:t>The company makes an offer to buy a fixed quantity of shares at a fixed price.</a:t>
            </a:r>
            <a:endParaRPr lang="en-US" sz="1100" dirty="0"/>
          </a:p>
        </p:txBody>
      </p:sp>
      <p:sp>
        <p:nvSpPr>
          <p:cNvPr id="7" name="TextBox 6"/>
          <p:cNvSpPr txBox="1"/>
          <p:nvPr/>
        </p:nvSpPr>
        <p:spPr>
          <a:xfrm>
            <a:off x="6324600" y="5334000"/>
            <a:ext cx="2819400" cy="600164"/>
          </a:xfrm>
          <a:prstGeom prst="rect">
            <a:avLst/>
          </a:prstGeom>
          <a:noFill/>
        </p:spPr>
        <p:txBody>
          <a:bodyPr wrap="square" rtlCol="0">
            <a:spAutoFit/>
          </a:bodyPr>
          <a:lstStyle/>
          <a:p>
            <a:r>
              <a:rPr lang="en-US" sz="1100" dirty="0" smtClean="0"/>
              <a:t>The company announces a target repurchase quantity and invites shareholders to offer their shares for sale.</a:t>
            </a:r>
            <a:endParaRPr lang="en-US" sz="1100" dirty="0"/>
          </a:p>
        </p:txBody>
      </p:sp>
    </p:spTree>
    <p:extLst>
      <p:ext uri="{BB962C8B-B14F-4D97-AF65-F5344CB8AC3E}">
        <p14:creationId xmlns:p14="http://schemas.microsoft.com/office/powerpoint/2010/main" val="1072764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Cash </a:t>
            </a:r>
            <a:r>
              <a:rPr lang="en-US" dirty="0" smtClean="0"/>
              <a:t>Flow : Cash Receipts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905000"/>
            <a:ext cx="5562600" cy="3840628"/>
          </a:xfrm>
        </p:spPr>
      </p:pic>
      <p:pic>
        <p:nvPicPr>
          <p:cNvPr id="5" name="Content Placeholder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5818206"/>
            <a:ext cx="7010400" cy="469519"/>
          </a:xfrm>
          <a:prstGeom prst="rect">
            <a:avLst/>
          </a:prstGeom>
        </p:spPr>
      </p:pic>
      <p:cxnSp>
        <p:nvCxnSpPr>
          <p:cNvPr id="6" name="Straight Arrow Connector 5"/>
          <p:cNvCxnSpPr/>
          <p:nvPr/>
        </p:nvCxnSpPr>
        <p:spPr>
          <a:xfrm>
            <a:off x="3657600" y="4495800"/>
            <a:ext cx="1143000" cy="76200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95800" y="4572000"/>
            <a:ext cx="533400" cy="38100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4800600"/>
            <a:ext cx="381000" cy="215444"/>
          </a:xfrm>
          <a:prstGeom prst="rect">
            <a:avLst/>
          </a:prstGeom>
          <a:noFill/>
        </p:spPr>
        <p:txBody>
          <a:bodyPr wrap="square" rtlCol="0">
            <a:spAutoFit/>
          </a:bodyPr>
          <a:lstStyle/>
          <a:p>
            <a:r>
              <a:rPr lang="en-US" sz="800" dirty="0" smtClean="0"/>
              <a:t>20%</a:t>
            </a:r>
            <a:endParaRPr lang="en-US" sz="800" dirty="0"/>
          </a:p>
        </p:txBody>
      </p:sp>
      <p:sp>
        <p:nvSpPr>
          <p:cNvPr id="9" name="TextBox 8"/>
          <p:cNvSpPr txBox="1"/>
          <p:nvPr/>
        </p:nvSpPr>
        <p:spPr>
          <a:xfrm>
            <a:off x="4495800" y="4724400"/>
            <a:ext cx="381000" cy="215444"/>
          </a:xfrm>
          <a:prstGeom prst="rect">
            <a:avLst/>
          </a:prstGeom>
          <a:noFill/>
        </p:spPr>
        <p:txBody>
          <a:bodyPr wrap="square" rtlCol="0">
            <a:spAutoFit/>
          </a:bodyPr>
          <a:lstStyle/>
          <a:p>
            <a:r>
              <a:rPr lang="en-US" sz="800" dirty="0" smtClean="0"/>
              <a:t>80%</a:t>
            </a:r>
            <a:endParaRPr lang="en-US" sz="800" dirty="0"/>
          </a:p>
        </p:txBody>
      </p:sp>
    </p:spTree>
    <p:extLst>
      <p:ext uri="{BB962C8B-B14F-4D97-AF65-F5344CB8AC3E}">
        <p14:creationId xmlns:p14="http://schemas.microsoft.com/office/powerpoint/2010/main" val="343557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Cash </a:t>
            </a:r>
            <a:r>
              <a:rPr lang="en-US" dirty="0" smtClean="0"/>
              <a:t>Flow: Cash Disbursements</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2438400"/>
            <a:ext cx="7543800" cy="3124940"/>
          </a:xfrm>
        </p:spPr>
      </p:pic>
    </p:spTree>
    <p:extLst>
      <p:ext uri="{BB962C8B-B14F-4D97-AF65-F5344CB8AC3E}">
        <p14:creationId xmlns:p14="http://schemas.microsoft.com/office/powerpoint/2010/main" val="242059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Cash Balance: Surplus or Additional Funds Needed</a:t>
            </a:r>
            <a:endParaRPr lang="en-US" sz="3200" dirty="0"/>
          </a:p>
        </p:txBody>
      </p:sp>
      <p:sp>
        <p:nvSpPr>
          <p:cNvPr id="5" name="Content Placeholder 4"/>
          <p:cNvSpPr>
            <a:spLocks noGrp="1"/>
          </p:cNvSpPr>
          <p:nvPr>
            <p:ph idx="1"/>
          </p:nvPr>
        </p:nvSpPr>
        <p:spPr/>
        <p:txBody>
          <a:bodyPr/>
          <a:lstStyle/>
          <a:p>
            <a:r>
              <a:rPr lang="en-US" dirty="0" smtClean="0"/>
              <a:t>Cash balance</a:t>
            </a:r>
          </a:p>
          <a:p>
            <a:pPr lvl="1"/>
            <a:r>
              <a:rPr lang="en-US" dirty="0" smtClean="0"/>
              <a:t>The amount of cash in the cash account</a:t>
            </a:r>
          </a:p>
          <a:p>
            <a:pPr lvl="1"/>
            <a:r>
              <a:rPr lang="en-US" dirty="0" smtClean="0"/>
              <a:t>Most firms establish a desired minimum cash balance</a:t>
            </a:r>
          </a:p>
          <a:p>
            <a:pPr lvl="1"/>
            <a:endParaRPr lang="en-US" dirty="0"/>
          </a:p>
          <a:p>
            <a:r>
              <a:rPr lang="en-US" dirty="0" smtClean="0"/>
              <a:t>Ending cash balance</a:t>
            </a:r>
          </a:p>
          <a:p>
            <a:pPr lvl="1"/>
            <a:r>
              <a:rPr lang="en-US" dirty="0" smtClean="0"/>
              <a:t>The beginning balance plus the net cash flows during the month</a:t>
            </a:r>
          </a:p>
          <a:p>
            <a:pPr lvl="1"/>
            <a:endParaRPr lang="en-US" dirty="0"/>
          </a:p>
          <a:p>
            <a:pPr lvl="1"/>
            <a:endParaRPr lang="en-US" dirty="0"/>
          </a:p>
        </p:txBody>
      </p:sp>
    </p:spTree>
    <p:extLst>
      <p:ext uri="{BB962C8B-B14F-4D97-AF65-F5344CB8AC3E}">
        <p14:creationId xmlns:p14="http://schemas.microsoft.com/office/powerpoint/2010/main" val="167841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Cash Balance: Surplus or Additional Funds Needed</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590800"/>
            <a:ext cx="7609645" cy="2667000"/>
          </a:xfrm>
        </p:spPr>
      </p:pic>
      <p:sp>
        <p:nvSpPr>
          <p:cNvPr id="3" name="TextBox 2"/>
          <p:cNvSpPr txBox="1"/>
          <p:nvPr/>
        </p:nvSpPr>
        <p:spPr>
          <a:xfrm>
            <a:off x="685800" y="5181600"/>
            <a:ext cx="7162800" cy="923330"/>
          </a:xfrm>
          <a:prstGeom prst="rect">
            <a:avLst/>
          </a:prstGeom>
          <a:noFill/>
        </p:spPr>
        <p:txBody>
          <a:bodyPr wrap="square" rtlCol="0">
            <a:spAutoFit/>
          </a:bodyPr>
          <a:lstStyle/>
          <a:p>
            <a:r>
              <a:rPr lang="en-US" dirty="0">
                <a:solidFill>
                  <a:schemeClr val="tx1">
                    <a:lumMod val="50000"/>
                    <a:lumOff val="50000"/>
                  </a:schemeClr>
                </a:solidFill>
              </a:rPr>
              <a:t>Note that you carry the ending balance to the beginning of the next period. In this case, you anticipate a cash surplus and will likely invest the monies short-term.</a:t>
            </a:r>
          </a:p>
        </p:txBody>
      </p:sp>
    </p:spTree>
    <p:extLst>
      <p:ext uri="{BB962C8B-B14F-4D97-AF65-F5344CB8AC3E}">
        <p14:creationId xmlns:p14="http://schemas.microsoft.com/office/powerpoint/2010/main" val="284546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LO3: Financial Statements Forecasting</a:t>
            </a:r>
            <a:endParaRPr lang="en-US" dirty="0"/>
          </a:p>
        </p:txBody>
      </p:sp>
      <p:sp>
        <p:nvSpPr>
          <p:cNvPr id="3" name="Content Placeholder 2"/>
          <p:cNvSpPr>
            <a:spLocks noGrp="1"/>
          </p:cNvSpPr>
          <p:nvPr>
            <p:ph idx="1"/>
          </p:nvPr>
        </p:nvSpPr>
        <p:spPr/>
        <p:txBody>
          <a:bodyPr/>
          <a:lstStyle/>
          <a:p>
            <a:r>
              <a:rPr lang="en-US" dirty="0" smtClean="0"/>
              <a:t>Percent of Sales (POS) method</a:t>
            </a:r>
          </a:p>
          <a:p>
            <a:pPr lvl="1"/>
            <a:r>
              <a:rPr lang="en-US" dirty="0" smtClean="0"/>
              <a:t>Most accounts are related to sales</a:t>
            </a:r>
          </a:p>
          <a:p>
            <a:pPr lvl="1"/>
            <a:r>
              <a:rPr lang="en-US" dirty="0" smtClean="0"/>
              <a:t>Sales forecasts are used to generate forecasted statements</a:t>
            </a:r>
          </a:p>
          <a:p>
            <a:pPr lvl="1"/>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733800"/>
            <a:ext cx="4114800" cy="2515785"/>
          </a:xfrm>
          <a:prstGeom prst="rect">
            <a:avLst/>
          </a:prstGeom>
        </p:spPr>
      </p:pic>
      <p:sp>
        <p:nvSpPr>
          <p:cNvPr id="5" name="TextBox 4"/>
          <p:cNvSpPr txBox="1"/>
          <p:nvPr/>
        </p:nvSpPr>
        <p:spPr>
          <a:xfrm>
            <a:off x="1905000" y="457200"/>
            <a:ext cx="2590800" cy="646331"/>
          </a:xfrm>
          <a:prstGeom prst="rect">
            <a:avLst/>
          </a:prstGeom>
          <a:noFill/>
        </p:spPr>
        <p:txBody>
          <a:bodyPr wrap="square" rtlCol="0">
            <a:spAutoFit/>
          </a:bodyPr>
          <a:lstStyle/>
          <a:p>
            <a:r>
              <a:rPr lang="en-US" sz="3600" dirty="0" smtClean="0"/>
              <a:t>STOP</a:t>
            </a:r>
            <a:endParaRPr lang="en-US" sz="3600" dirty="0"/>
          </a:p>
        </p:txBody>
      </p:sp>
    </p:spTree>
    <p:extLst>
      <p:ext uri="{BB962C8B-B14F-4D97-AF65-F5344CB8AC3E}">
        <p14:creationId xmlns:p14="http://schemas.microsoft.com/office/powerpoint/2010/main" val="423615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Forecast	</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209800"/>
            <a:ext cx="6093593" cy="2819400"/>
          </a:xfr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794" y="2209800"/>
            <a:ext cx="2592404" cy="1945219"/>
          </a:xfrm>
          <a:prstGeom prst="rect">
            <a:avLst/>
          </a:prstGeom>
        </p:spPr>
      </p:pic>
      <p:cxnSp>
        <p:nvCxnSpPr>
          <p:cNvPr id="7" name="Straight Arrow Connector 6"/>
          <p:cNvCxnSpPr/>
          <p:nvPr/>
        </p:nvCxnSpPr>
        <p:spPr>
          <a:xfrm>
            <a:off x="4724400" y="3657600"/>
            <a:ext cx="9144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6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Forecast	</a:t>
            </a:r>
            <a:endParaRPr lang="en-US" dirty="0"/>
          </a:p>
        </p:txBody>
      </p:sp>
      <p:sp>
        <p:nvSpPr>
          <p:cNvPr id="3" name="Content Placeholder 2"/>
          <p:cNvSpPr>
            <a:spLocks noGrp="1"/>
          </p:cNvSpPr>
          <p:nvPr>
            <p:ph idx="1"/>
          </p:nvPr>
        </p:nvSpPr>
        <p:spPr/>
        <p:txBody>
          <a:bodyPr/>
          <a:lstStyle/>
          <a:p>
            <a:r>
              <a:rPr lang="en-US" dirty="0" smtClean="0"/>
              <a:t>AFN </a:t>
            </a:r>
          </a:p>
          <a:p>
            <a:pPr lvl="1"/>
            <a:r>
              <a:rPr lang="en-US" dirty="0" smtClean="0"/>
              <a:t>Capital shortfall created when the balance sheet does not balance</a:t>
            </a:r>
          </a:p>
          <a:p>
            <a:pPr marL="274320" lvl="1" indent="0">
              <a:buNone/>
            </a:pPr>
            <a:endParaRPr lang="en-US" dirty="0" smtClean="0"/>
          </a:p>
          <a:p>
            <a:r>
              <a:rPr lang="en-US" dirty="0" smtClean="0"/>
              <a:t>Plug account or plug variable</a:t>
            </a:r>
          </a:p>
          <a:p>
            <a:pPr lvl="1"/>
            <a:r>
              <a:rPr lang="en-US" dirty="0" smtClean="0"/>
              <a:t>Created by adding AFN to one of the accounts</a:t>
            </a:r>
          </a:p>
          <a:p>
            <a:pPr lvl="1"/>
            <a:r>
              <a:rPr lang="en-US" dirty="0" smtClean="0"/>
              <a:t>Used to make the balance sheet balance</a:t>
            </a:r>
            <a:endParaRPr lang="en-US" dirty="0"/>
          </a:p>
          <a:p>
            <a:pPr marL="274320" lvl="1" indent="0">
              <a:buNone/>
            </a:pPr>
            <a:endParaRPr lang="en-US" dirty="0" smtClean="0"/>
          </a:p>
          <a:p>
            <a:pPr lvl="1"/>
            <a:endParaRPr lang="en-US" dirty="0"/>
          </a:p>
          <a:p>
            <a:pPr lvl="1"/>
            <a:endParaRPr lang="en-US" dirty="0"/>
          </a:p>
        </p:txBody>
      </p:sp>
    </p:spTree>
    <p:extLst>
      <p:ext uri="{BB962C8B-B14F-4D97-AF65-F5344CB8AC3E}">
        <p14:creationId xmlns:p14="http://schemas.microsoft.com/office/powerpoint/2010/main" val="109879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Forecasting Accounts Not Tied to Sales</a:t>
            </a:r>
            <a:endParaRPr lang="en-US" dirty="0"/>
          </a:p>
        </p:txBody>
      </p:sp>
      <p:sp>
        <p:nvSpPr>
          <p:cNvPr id="3" name="Content Placeholder 2"/>
          <p:cNvSpPr>
            <a:spLocks noGrp="1"/>
          </p:cNvSpPr>
          <p:nvPr>
            <p:ph idx="1"/>
          </p:nvPr>
        </p:nvSpPr>
        <p:spPr>
          <a:xfrm>
            <a:off x="457200" y="2209800"/>
            <a:ext cx="8229600" cy="4876800"/>
          </a:xfrm>
        </p:spPr>
        <p:txBody>
          <a:bodyPr/>
          <a:lstStyle/>
          <a:p>
            <a:r>
              <a:rPr lang="en-US" dirty="0" smtClean="0"/>
              <a:t>Interest</a:t>
            </a:r>
          </a:p>
          <a:p>
            <a:endParaRPr lang="en-US" dirty="0"/>
          </a:p>
          <a:p>
            <a:r>
              <a:rPr lang="en-US" dirty="0" smtClean="0"/>
              <a:t>Depreciation</a:t>
            </a:r>
          </a:p>
          <a:p>
            <a:endParaRPr lang="en-US" dirty="0"/>
          </a:p>
          <a:p>
            <a:r>
              <a:rPr lang="en-US" dirty="0" smtClean="0"/>
              <a:t>Capital expenditures (CAPEX)</a:t>
            </a:r>
          </a:p>
          <a:p>
            <a:endParaRPr lang="en-US" dirty="0"/>
          </a:p>
          <a:p>
            <a:r>
              <a:rPr lang="en-US" dirty="0" smtClean="0"/>
              <a:t>Net fixed assets </a:t>
            </a:r>
          </a:p>
          <a:p>
            <a:pPr lvl="1"/>
            <a:r>
              <a:rPr lang="en-US" dirty="0" smtClean="0"/>
              <a:t>net and property plant and equipment</a:t>
            </a:r>
            <a:endParaRPr lang="en-US" dirty="0"/>
          </a:p>
        </p:txBody>
      </p:sp>
    </p:spTree>
    <p:extLst>
      <p:ext uri="{BB962C8B-B14F-4D97-AF65-F5344CB8AC3E}">
        <p14:creationId xmlns:p14="http://schemas.microsoft.com/office/powerpoint/2010/main" val="210993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Accounts Not Tied to Sales</a:t>
            </a:r>
          </a:p>
        </p:txBody>
      </p:sp>
      <p:sp>
        <p:nvSpPr>
          <p:cNvPr id="3" name="Content Placeholder 2"/>
          <p:cNvSpPr>
            <a:spLocks noGrp="1"/>
          </p:cNvSpPr>
          <p:nvPr>
            <p:ph idx="1"/>
          </p:nvPr>
        </p:nvSpPr>
        <p:spPr/>
        <p:txBody>
          <a:bodyPr/>
          <a:lstStyle/>
          <a:p>
            <a:r>
              <a:rPr lang="en-US" dirty="0" smtClean="0"/>
              <a:t>Interest Expense</a:t>
            </a:r>
          </a:p>
          <a:p>
            <a:pPr lvl="1"/>
            <a:r>
              <a:rPr lang="en-US" dirty="0" smtClean="0"/>
              <a:t>Interest expense is tied to debt rather than sales</a:t>
            </a:r>
          </a:p>
          <a:p>
            <a:pPr lvl="1"/>
            <a:endParaRPr lang="en-US" dirty="0"/>
          </a:p>
          <a:p>
            <a:pPr lvl="1"/>
            <a:endParaRPr lang="en-US" dirty="0" smtClean="0"/>
          </a:p>
          <a:p>
            <a:pPr lvl="1"/>
            <a:r>
              <a:rPr lang="en-US" dirty="0" smtClean="0"/>
              <a:t>The term (PV</a:t>
            </a:r>
            <a:r>
              <a:rPr lang="en-US" baseline="-25000" dirty="0" smtClean="0"/>
              <a:t>t-1 </a:t>
            </a:r>
            <a:r>
              <a:rPr lang="en-US" dirty="0" smtClean="0"/>
              <a:t>x 1) is the interest earned (paid) over the period t</a:t>
            </a:r>
          </a:p>
          <a:p>
            <a:pPr lvl="1"/>
            <a:r>
              <a:rPr lang="en-US" dirty="0" smtClean="0"/>
              <a:t>The same equation can be used to forecast interest</a:t>
            </a:r>
          </a:p>
          <a:p>
            <a:pPr lvl="1"/>
            <a:endParaRPr lang="en-US" dirty="0"/>
          </a:p>
          <a:p>
            <a:pPr lvl="1"/>
            <a:endParaRPr lang="en-US" dirty="0" smtClean="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250274"/>
            <a:ext cx="4258304" cy="423340"/>
          </a:xfrm>
          <a:prstGeom prst="rect">
            <a:avLst/>
          </a:prstGeom>
        </p:spPr>
      </p:pic>
    </p:spTree>
    <p:extLst>
      <p:ext uri="{BB962C8B-B14F-4D97-AF65-F5344CB8AC3E}">
        <p14:creationId xmlns:p14="http://schemas.microsoft.com/office/powerpoint/2010/main" val="37516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Accounts Not Tied to Sales</a:t>
            </a:r>
          </a:p>
        </p:txBody>
      </p:sp>
      <p:sp>
        <p:nvSpPr>
          <p:cNvPr id="3" name="Content Placeholder 2"/>
          <p:cNvSpPr>
            <a:spLocks noGrp="1"/>
          </p:cNvSpPr>
          <p:nvPr>
            <p:ph idx="1"/>
          </p:nvPr>
        </p:nvSpPr>
        <p:spPr/>
        <p:txBody>
          <a:bodyPr/>
          <a:lstStyle/>
          <a:p>
            <a:r>
              <a:rPr lang="en-US" dirty="0"/>
              <a:t>Depreciation</a:t>
            </a:r>
          </a:p>
          <a:p>
            <a:pPr lvl="1"/>
            <a:r>
              <a:rPr lang="en-US" dirty="0"/>
              <a:t>Depreciation expense is related to fixed assets</a:t>
            </a:r>
          </a:p>
          <a:p>
            <a:pPr lvl="1"/>
            <a:r>
              <a:rPr lang="en-US" dirty="0"/>
              <a:t>Declining balance depreciation system</a:t>
            </a:r>
          </a:p>
          <a:p>
            <a:pPr lvl="3"/>
            <a:r>
              <a:rPr lang="en-US" dirty="0"/>
              <a:t>Deducts a fixed percentage of an assets value each year</a:t>
            </a:r>
          </a:p>
          <a:p>
            <a:pPr lvl="1"/>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007417"/>
            <a:ext cx="3962400" cy="495301"/>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599" y="4502718"/>
            <a:ext cx="6659375" cy="1136082"/>
          </a:xfrm>
          <a:prstGeom prst="rect">
            <a:avLst/>
          </a:prstGeom>
        </p:spPr>
      </p:pic>
    </p:spTree>
    <p:extLst>
      <p:ext uri="{BB962C8B-B14F-4D97-AF65-F5344CB8AC3E}">
        <p14:creationId xmlns:p14="http://schemas.microsoft.com/office/powerpoint/2010/main" val="27764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History of Dividends and Repurchases</a:t>
            </a:r>
          </a:p>
        </p:txBody>
      </p:sp>
      <p:sp>
        <p:nvSpPr>
          <p:cNvPr id="3" name="Content Placeholder 2"/>
          <p:cNvSpPr>
            <a:spLocks noGrp="1"/>
          </p:cNvSpPr>
          <p:nvPr>
            <p:ph idx="1"/>
          </p:nvPr>
        </p:nvSpPr>
        <p:spPr/>
        <p:txBody>
          <a:bodyPr/>
          <a:lstStyle/>
          <a:p>
            <a:r>
              <a:rPr lang="en-US" dirty="0" smtClean="0"/>
              <a:t>Repurchases are more volatile than dividends</a:t>
            </a:r>
          </a:p>
          <a:p>
            <a:r>
              <a:rPr lang="en-US" dirty="0" smtClean="0"/>
              <a:t>Repurchase value varies with business cycle</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428998"/>
            <a:ext cx="4667902" cy="2924583"/>
          </a:xfrm>
          <a:prstGeom prst="rect">
            <a:avLst/>
          </a:prstGeom>
        </p:spPr>
      </p:pic>
    </p:spTree>
    <p:extLst>
      <p:ext uri="{BB962C8B-B14F-4D97-AF65-F5344CB8AC3E}">
        <p14:creationId xmlns:p14="http://schemas.microsoft.com/office/powerpoint/2010/main" val="776574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Accounts Not Tied to Sales</a:t>
            </a:r>
          </a:p>
        </p:txBody>
      </p:sp>
      <p:sp>
        <p:nvSpPr>
          <p:cNvPr id="3" name="Content Placeholder 2"/>
          <p:cNvSpPr>
            <a:spLocks noGrp="1"/>
          </p:cNvSpPr>
          <p:nvPr>
            <p:ph idx="1"/>
          </p:nvPr>
        </p:nvSpPr>
        <p:spPr/>
        <p:txBody>
          <a:bodyPr/>
          <a:lstStyle/>
          <a:p>
            <a:r>
              <a:rPr lang="en-US" dirty="0" smtClean="0"/>
              <a:t>Net Fixed Assets</a:t>
            </a:r>
          </a:p>
          <a:p>
            <a:pPr lvl="1"/>
            <a:r>
              <a:rPr lang="en-US" dirty="0" smtClean="0"/>
              <a:t>When an asset is depreciated, regardless of method, the value of net fixed assets at the end of any year t is given by</a:t>
            </a:r>
          </a:p>
          <a:p>
            <a:pPr lvl="1"/>
            <a:endParaRPr lang="en-US" dirty="0"/>
          </a:p>
          <a:p>
            <a:pPr lvl="1"/>
            <a:endParaRPr lang="en-US" dirty="0" smtClean="0"/>
          </a:p>
          <a:p>
            <a:pPr lvl="1"/>
            <a:r>
              <a:rPr lang="en-US" dirty="0" smtClean="0"/>
              <a:t>When companies add fixed assets during the year (CAPEX)</a:t>
            </a:r>
          </a:p>
          <a:p>
            <a:pPr lvl="1"/>
            <a:endParaRPr lang="en-US" dirty="0" smtClean="0"/>
          </a:p>
          <a:p>
            <a:pPr lvl="1"/>
            <a:endParaRPr lang="en-US" dirty="0"/>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 y="3676211"/>
            <a:ext cx="3200400" cy="412068"/>
          </a:xfrm>
          <a:prstGeom prst="rect">
            <a:avLst/>
          </a:prstGeom>
        </p:spPr>
      </p:pic>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39" y="4721306"/>
            <a:ext cx="4556761" cy="556435"/>
          </a:xfrm>
          <a:prstGeom prst="rect">
            <a:avLst/>
          </a:prstGeom>
        </p:spPr>
      </p:pic>
    </p:spTree>
    <p:extLst>
      <p:ext uri="{BB962C8B-B14F-4D97-AF65-F5344CB8AC3E}">
        <p14:creationId xmlns:p14="http://schemas.microsoft.com/office/powerpoint/2010/main" val="366192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Accounts Not Tied to Sales</a:t>
            </a:r>
          </a:p>
        </p:txBody>
      </p:sp>
      <p:sp>
        <p:nvSpPr>
          <p:cNvPr id="3" name="Content Placeholder 2"/>
          <p:cNvSpPr>
            <a:spLocks noGrp="1"/>
          </p:cNvSpPr>
          <p:nvPr>
            <p:ph idx="1"/>
          </p:nvPr>
        </p:nvSpPr>
        <p:spPr/>
        <p:txBody>
          <a:bodyPr/>
          <a:lstStyle/>
          <a:p>
            <a:r>
              <a:rPr lang="en-US" dirty="0" smtClean="0"/>
              <a:t>CAPEX</a:t>
            </a:r>
          </a:p>
          <a:p>
            <a:pPr lvl="1"/>
            <a:r>
              <a:rPr lang="en-US" dirty="0" smtClean="0"/>
              <a:t>Capital Expenditures</a:t>
            </a:r>
          </a:p>
          <a:p>
            <a:r>
              <a:rPr lang="en-US" dirty="0" smtClean="0"/>
              <a:t>Maintenance CAPEX</a:t>
            </a:r>
          </a:p>
          <a:p>
            <a:pPr lvl="1"/>
            <a:r>
              <a:rPr lang="en-US" dirty="0" smtClean="0"/>
              <a:t>Assets that are purchased to replace worn out equipment</a:t>
            </a:r>
          </a:p>
          <a:p>
            <a:r>
              <a:rPr lang="en-US" dirty="0" smtClean="0"/>
              <a:t>Growth CAPEX	</a:t>
            </a:r>
          </a:p>
          <a:p>
            <a:pPr lvl="1"/>
            <a:r>
              <a:rPr lang="en-US" dirty="0" smtClean="0"/>
              <a:t>Assets that must be purchased in order to grow sales</a:t>
            </a:r>
            <a:endParaRPr lang="en-US" dirty="0"/>
          </a:p>
        </p:txBody>
      </p:sp>
    </p:spTree>
    <p:extLst>
      <p:ext uri="{BB962C8B-B14F-4D97-AF65-F5344CB8AC3E}">
        <p14:creationId xmlns:p14="http://schemas.microsoft.com/office/powerpoint/2010/main" val="252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Accounts Not Tied to Sales</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362200"/>
            <a:ext cx="6203751" cy="3886200"/>
          </a:xfrm>
        </p:spPr>
      </p:pic>
    </p:spTree>
    <p:extLst>
      <p:ext uri="{BB962C8B-B14F-4D97-AF65-F5344CB8AC3E}">
        <p14:creationId xmlns:p14="http://schemas.microsoft.com/office/powerpoint/2010/main" val="158452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 Forecast</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905000"/>
            <a:ext cx="5868219" cy="4477375"/>
          </a:xfrm>
        </p:spPr>
      </p:pic>
    </p:spTree>
    <p:extLst>
      <p:ext uri="{BB962C8B-B14F-4D97-AF65-F5344CB8AC3E}">
        <p14:creationId xmlns:p14="http://schemas.microsoft.com/office/powerpoint/2010/main" val="405428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Statement Forecast</a:t>
            </a:r>
            <a:endParaRPr lang="en-US" dirty="0"/>
          </a:p>
        </p:txBody>
      </p:sp>
      <p:sp>
        <p:nvSpPr>
          <p:cNvPr id="3" name="Content Placeholder 2"/>
          <p:cNvSpPr>
            <a:spLocks noGrp="1"/>
          </p:cNvSpPr>
          <p:nvPr>
            <p:ph idx="1"/>
          </p:nvPr>
        </p:nvSpPr>
        <p:spPr/>
        <p:txBody>
          <a:bodyPr/>
          <a:lstStyle/>
          <a:p>
            <a:r>
              <a:rPr lang="en-US" dirty="0" smtClean="0"/>
              <a:t>Statutory rate</a:t>
            </a:r>
          </a:p>
          <a:p>
            <a:pPr lvl="1"/>
            <a:r>
              <a:rPr lang="en-US" dirty="0" smtClean="0"/>
              <a:t>Taxes can be calculated using statutory rates</a:t>
            </a:r>
          </a:p>
          <a:p>
            <a:pPr lvl="1"/>
            <a:endParaRPr lang="en-US" dirty="0"/>
          </a:p>
          <a:p>
            <a:r>
              <a:rPr lang="en-US" dirty="0" smtClean="0"/>
              <a:t>Apparent tax rate</a:t>
            </a:r>
          </a:p>
          <a:p>
            <a:pPr lvl="1"/>
            <a:r>
              <a:rPr lang="en-US" dirty="0" smtClean="0"/>
              <a:t>Can also be use to calculate taxes</a:t>
            </a:r>
          </a:p>
          <a:p>
            <a:pPr lvl="1"/>
            <a:r>
              <a:rPr lang="en-US" dirty="0" smtClean="0"/>
              <a:t>Reflects any tax credit or special rates enjoyed by the company</a:t>
            </a:r>
          </a:p>
          <a:p>
            <a:pPr lvl="1"/>
            <a:endParaRPr lang="en-US" dirty="0"/>
          </a:p>
          <a:p>
            <a:endParaRPr lang="en-US" dirty="0" smtClean="0"/>
          </a:p>
          <a:p>
            <a:pPr lvl="1"/>
            <a:endParaRPr lang="en-US" dirty="0"/>
          </a:p>
        </p:txBody>
      </p:sp>
    </p:spTree>
    <p:extLst>
      <p:ext uri="{BB962C8B-B14F-4D97-AF65-F5344CB8AC3E}">
        <p14:creationId xmlns:p14="http://schemas.microsoft.com/office/powerpoint/2010/main" val="32341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Forecast</a:t>
            </a:r>
            <a:endParaRPr lang="en-US" dirty="0"/>
          </a:p>
        </p:txBody>
      </p:sp>
      <p:sp>
        <p:nvSpPr>
          <p:cNvPr id="3" name="Content Placeholder 2"/>
          <p:cNvSpPr>
            <a:spLocks noGrp="1"/>
          </p:cNvSpPr>
          <p:nvPr>
            <p:ph idx="1"/>
          </p:nvPr>
        </p:nvSpPr>
        <p:spPr>
          <a:xfrm>
            <a:off x="457200" y="2133600"/>
            <a:ext cx="8229600" cy="4876800"/>
          </a:xfrm>
        </p:spPr>
        <p:txBody>
          <a:bodyPr/>
          <a:lstStyle/>
          <a:p>
            <a:r>
              <a:rPr lang="en-US" dirty="0" smtClean="0"/>
              <a:t>Current Assets and Liabilities</a:t>
            </a:r>
          </a:p>
          <a:p>
            <a:pPr lvl="1"/>
            <a:r>
              <a:rPr lang="en-US" dirty="0" smtClean="0"/>
              <a:t>Forecast as a percentage of sales</a:t>
            </a:r>
          </a:p>
          <a:p>
            <a:pPr lvl="1"/>
            <a:r>
              <a:rPr lang="en-US" dirty="0" smtClean="0"/>
              <a:t>The turnover and payable ratios are assumed </a:t>
            </a:r>
          </a:p>
          <a:p>
            <a:pPr marL="274320" lvl="1" indent="0">
              <a:buNone/>
            </a:pPr>
            <a:r>
              <a:rPr lang="en-US" dirty="0" smtClean="0"/>
              <a:t>    to remain constant</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140" y="3886200"/>
            <a:ext cx="7391400" cy="2167623"/>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133600"/>
            <a:ext cx="2866540" cy="1752600"/>
          </a:xfrm>
          <a:prstGeom prst="rect">
            <a:avLst/>
          </a:prstGeom>
        </p:spPr>
      </p:pic>
    </p:spTree>
    <p:extLst>
      <p:ext uri="{BB962C8B-B14F-4D97-AF65-F5344CB8AC3E}">
        <p14:creationId xmlns:p14="http://schemas.microsoft.com/office/powerpoint/2010/main" val="64283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Forecast</a:t>
            </a:r>
            <a:endParaRPr lang="en-US" dirty="0"/>
          </a:p>
        </p:txBody>
      </p:sp>
      <p:sp>
        <p:nvSpPr>
          <p:cNvPr id="3" name="Content Placeholder 2"/>
          <p:cNvSpPr>
            <a:spLocks noGrp="1"/>
          </p:cNvSpPr>
          <p:nvPr>
            <p:ph idx="1"/>
          </p:nvPr>
        </p:nvSpPr>
        <p:spPr/>
        <p:txBody>
          <a:bodyPr/>
          <a:lstStyle/>
          <a:p>
            <a:r>
              <a:rPr lang="en-US" dirty="0" smtClean="0"/>
              <a:t>Long-Term Assets</a:t>
            </a:r>
          </a:p>
          <a:p>
            <a:pPr lvl="1"/>
            <a:r>
              <a:rPr lang="en-US" dirty="0" smtClean="0"/>
              <a:t>Common long term assets include</a:t>
            </a:r>
          </a:p>
          <a:p>
            <a:pPr lvl="2"/>
            <a:r>
              <a:rPr lang="en-US" dirty="0" smtClean="0"/>
              <a:t>Goodwill</a:t>
            </a:r>
          </a:p>
          <a:p>
            <a:pPr lvl="2"/>
            <a:r>
              <a:rPr lang="en-US" dirty="0" smtClean="0"/>
              <a:t>Patents</a:t>
            </a:r>
          </a:p>
          <a:p>
            <a:pPr lvl="2"/>
            <a:r>
              <a:rPr lang="en-US" dirty="0" smtClean="0"/>
              <a:t>Intangibles</a:t>
            </a:r>
          </a:p>
          <a:p>
            <a:pPr lvl="2"/>
            <a:endParaRPr lang="en-US" dirty="0"/>
          </a:p>
          <a:p>
            <a:r>
              <a:rPr lang="en-US" dirty="0" smtClean="0"/>
              <a:t>Debt and Equity-The Plug Variables</a:t>
            </a:r>
          </a:p>
          <a:p>
            <a:pPr lvl="1"/>
            <a:r>
              <a:rPr lang="en-US" dirty="0" smtClean="0"/>
              <a:t>Not forecast as a percentage of sales</a:t>
            </a:r>
          </a:p>
          <a:p>
            <a:pPr lvl="1"/>
            <a:r>
              <a:rPr lang="en-US" dirty="0" smtClean="0"/>
              <a:t>Determined as a matter of financial policy</a:t>
            </a:r>
            <a:endParaRPr lang="en-US" dirty="0"/>
          </a:p>
        </p:txBody>
      </p:sp>
    </p:spTree>
    <p:extLst>
      <p:ext uri="{BB962C8B-B14F-4D97-AF65-F5344CB8AC3E}">
        <p14:creationId xmlns:p14="http://schemas.microsoft.com/office/powerpoint/2010/main" val="20714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 Forecast</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286000"/>
            <a:ext cx="7374192" cy="2286000"/>
          </a:xfrm>
        </p:spPr>
      </p:pic>
    </p:spTree>
    <p:extLst>
      <p:ext uri="{BB962C8B-B14F-4D97-AF65-F5344CB8AC3E}">
        <p14:creationId xmlns:p14="http://schemas.microsoft.com/office/powerpoint/2010/main" val="10375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LO4: Additional Funds Needed and Growth</a:t>
            </a:r>
            <a:endParaRPr lang="en-US" dirty="0"/>
          </a:p>
        </p:txBody>
      </p:sp>
      <p:sp>
        <p:nvSpPr>
          <p:cNvPr id="3" name="Content Placeholder 2"/>
          <p:cNvSpPr>
            <a:spLocks noGrp="1"/>
          </p:cNvSpPr>
          <p:nvPr>
            <p:ph idx="1"/>
          </p:nvPr>
        </p:nvSpPr>
        <p:spPr/>
        <p:txBody>
          <a:bodyPr/>
          <a:lstStyle/>
          <a:p>
            <a:r>
              <a:rPr lang="en-US" dirty="0" smtClean="0"/>
              <a:t>The Equation Approach</a:t>
            </a:r>
          </a:p>
          <a:p>
            <a:pPr lvl="1"/>
            <a:r>
              <a:rPr lang="en-US" dirty="0" smtClean="0"/>
              <a:t>Computing AFN</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547" y="3200400"/>
            <a:ext cx="5830114" cy="2991268"/>
          </a:xfrm>
          <a:prstGeom prst="rect">
            <a:avLst/>
          </a:prstGeo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4419600" y="1904999"/>
            <a:ext cx="1981200" cy="1354263"/>
          </a:xfrm>
          <a:prstGeom prst="rect">
            <a:avLst/>
          </a:prstGeom>
          <a:noFill/>
          <a:ln w="9525">
            <a:noFill/>
            <a:miter lim="800000"/>
            <a:headEnd/>
            <a:tailEnd/>
          </a:ln>
        </p:spPr>
      </p:pic>
    </p:spTree>
    <p:extLst>
      <p:ext uri="{BB962C8B-B14F-4D97-AF65-F5344CB8AC3E}">
        <p14:creationId xmlns:p14="http://schemas.microsoft.com/office/powerpoint/2010/main" val="38799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a:t>
            </a:r>
            <a:r>
              <a:rPr lang="en-US" dirty="0"/>
              <a:t>Funds Needed and Growth</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209800"/>
            <a:ext cx="6172200" cy="4110636"/>
          </a:xfr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6705600" y="1905000"/>
            <a:ext cx="1905000" cy="1302176"/>
          </a:xfrm>
          <a:prstGeom prst="rect">
            <a:avLst/>
          </a:prstGeom>
          <a:noFill/>
          <a:ln w="9525">
            <a:noFill/>
            <a:miter lim="800000"/>
            <a:headEnd/>
            <a:tailEnd/>
          </a:ln>
        </p:spPr>
      </p:pic>
    </p:spTree>
    <p:extLst>
      <p:ext uri="{BB962C8B-B14F-4D97-AF65-F5344CB8AC3E}">
        <p14:creationId xmlns:p14="http://schemas.microsoft.com/office/powerpoint/2010/main" val="21092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Yields</a:t>
            </a:r>
            <a:endParaRPr lang="en-US" dirty="0"/>
          </a:p>
        </p:txBody>
      </p:sp>
      <p:sp>
        <p:nvSpPr>
          <p:cNvPr id="3" name="Content Placeholder 2"/>
          <p:cNvSpPr>
            <a:spLocks noGrp="1"/>
          </p:cNvSpPr>
          <p:nvPr>
            <p:ph idx="1"/>
          </p:nvPr>
        </p:nvSpPr>
        <p:spPr>
          <a:xfrm>
            <a:off x="457200" y="1993900"/>
            <a:ext cx="8229600" cy="4876800"/>
          </a:xfrm>
        </p:spPr>
        <p:txBody>
          <a:bodyPr/>
          <a:lstStyle/>
          <a:p>
            <a:r>
              <a:rPr lang="en-US" dirty="0" smtClean="0"/>
              <a:t>Distribution Yields</a:t>
            </a:r>
          </a:p>
          <a:p>
            <a:pPr lvl="1"/>
            <a:r>
              <a:rPr lang="en-US" dirty="0" smtClean="0"/>
              <a:t>Most companies (56%) have a yield of 0%</a:t>
            </a:r>
          </a:p>
          <a:p>
            <a:pPr lvl="1"/>
            <a:r>
              <a:rPr lang="en-US" dirty="0" smtClean="0"/>
              <a:t>Median yield for all companies is 1.9%</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429000"/>
            <a:ext cx="5106113" cy="2867425"/>
          </a:xfrm>
          <a:prstGeom prst="rect">
            <a:avLst/>
          </a:prstGeom>
        </p:spPr>
      </p:pic>
      <p:sp>
        <p:nvSpPr>
          <p:cNvPr id="5" name="TextBox 4"/>
          <p:cNvSpPr txBox="1"/>
          <p:nvPr/>
        </p:nvSpPr>
        <p:spPr>
          <a:xfrm>
            <a:off x="3962400" y="6296424"/>
            <a:ext cx="2362199" cy="307777"/>
          </a:xfrm>
          <a:prstGeom prst="rect">
            <a:avLst/>
          </a:prstGeom>
          <a:noFill/>
        </p:spPr>
        <p:txBody>
          <a:bodyPr wrap="square" rtlCol="0">
            <a:spAutoFit/>
          </a:bodyPr>
          <a:lstStyle/>
          <a:p>
            <a:r>
              <a:rPr lang="en-US" sz="1400" dirty="0" smtClean="0">
                <a:latin typeface="Bell MT" pitchFamily="18" charset="0"/>
                <a:ea typeface="Batang" pitchFamily="18" charset="-127"/>
                <a:cs typeface="Times New Roman" pitchFamily="18" charset="0"/>
              </a:rPr>
              <a:t>Distribution Yield</a:t>
            </a:r>
            <a:endParaRPr lang="en-US" sz="1400" dirty="0">
              <a:latin typeface="Bell MT" pitchFamily="18" charset="0"/>
              <a:ea typeface="Batang" pitchFamily="18" charset="-127"/>
              <a:cs typeface="Times New Roman" pitchFamily="18" charset="0"/>
            </a:endParaRPr>
          </a:p>
        </p:txBody>
      </p:sp>
    </p:spTree>
    <p:extLst>
      <p:ext uri="{BB962C8B-B14F-4D97-AF65-F5344CB8AC3E}">
        <p14:creationId xmlns:p14="http://schemas.microsoft.com/office/powerpoint/2010/main" val="2382321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a:t>
            </a:r>
            <a:r>
              <a:rPr lang="en-US" dirty="0"/>
              <a:t>Funds Needed and Growth</a:t>
            </a:r>
          </a:p>
        </p:txBody>
      </p:sp>
      <p:sp>
        <p:nvSpPr>
          <p:cNvPr id="3" name="Content Placeholder 2"/>
          <p:cNvSpPr>
            <a:spLocks noGrp="1"/>
          </p:cNvSpPr>
          <p:nvPr>
            <p:ph idx="1"/>
          </p:nvPr>
        </p:nvSpPr>
        <p:spPr/>
        <p:txBody>
          <a:bodyPr/>
          <a:lstStyle/>
          <a:p>
            <a:r>
              <a:rPr lang="en-US" dirty="0" smtClean="0"/>
              <a:t>To determine AFN</a:t>
            </a:r>
          </a:p>
          <a:p>
            <a:pPr lvl="1"/>
            <a:r>
              <a:rPr lang="en-US" dirty="0" smtClean="0"/>
              <a:t>We can use forecasted financial statements</a:t>
            </a:r>
          </a:p>
          <a:p>
            <a:pPr lvl="1"/>
            <a:r>
              <a:rPr lang="en-US" dirty="0" smtClean="0"/>
              <a:t>We can use the equation given earlier</a:t>
            </a:r>
          </a:p>
          <a:p>
            <a:pPr lvl="1"/>
            <a:endParaRPr lang="en-US" dirty="0"/>
          </a:p>
          <a:p>
            <a:r>
              <a:rPr lang="en-US" dirty="0" smtClean="0"/>
              <a:t>Advantages of forecasting statements</a:t>
            </a:r>
          </a:p>
          <a:p>
            <a:pPr lvl="1"/>
            <a:r>
              <a:rPr lang="en-US" dirty="0" smtClean="0"/>
              <a:t>Allows for changes in relationship between sales and asset and liability accounts</a:t>
            </a:r>
          </a:p>
          <a:p>
            <a:pPr lvl="1"/>
            <a:r>
              <a:rPr lang="en-US" dirty="0" smtClean="0"/>
              <a:t>It allows us to model lumpy capital expenditures, operating leverage and economies of scale</a:t>
            </a:r>
          </a:p>
        </p:txBody>
      </p:sp>
    </p:spTree>
    <p:extLst>
      <p:ext uri="{BB962C8B-B14F-4D97-AF65-F5344CB8AC3E}">
        <p14:creationId xmlns:p14="http://schemas.microsoft.com/office/powerpoint/2010/main" val="36177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Projecting the Maximum Internal Growth Rate</a:t>
            </a:r>
            <a:endParaRPr lang="en-US" dirty="0"/>
          </a:p>
        </p:txBody>
      </p:sp>
      <p:sp>
        <p:nvSpPr>
          <p:cNvPr id="3" name="Content Placeholder 2"/>
          <p:cNvSpPr>
            <a:spLocks noGrp="1"/>
          </p:cNvSpPr>
          <p:nvPr>
            <p:ph idx="1"/>
          </p:nvPr>
        </p:nvSpPr>
        <p:spPr/>
        <p:txBody>
          <a:bodyPr/>
          <a:lstStyle/>
          <a:p>
            <a:r>
              <a:rPr lang="en-US" dirty="0" smtClean="0"/>
              <a:t>Maximum internal growth rate (MIGR)</a:t>
            </a:r>
          </a:p>
          <a:p>
            <a:pPr lvl="1"/>
            <a:r>
              <a:rPr lang="en-US" dirty="0" smtClean="0"/>
              <a:t>The highest rate that sales can grow without the firm needing additional funds</a:t>
            </a:r>
          </a:p>
          <a:p>
            <a:pPr lvl="1"/>
            <a:r>
              <a:rPr lang="en-US" dirty="0" smtClean="0"/>
              <a:t>The growth that can be achieved with only internal funding</a:t>
            </a:r>
          </a:p>
          <a:p>
            <a:r>
              <a:rPr lang="en-US" dirty="0" smtClean="0"/>
              <a:t>MIGR equation</a:t>
            </a:r>
          </a:p>
          <a:p>
            <a:endParaRPr lang="en-US" dirty="0"/>
          </a:p>
          <a:p>
            <a:pPr lvl="1"/>
            <a:endParaRPr lang="en-US" dirty="0" smtClean="0"/>
          </a:p>
          <a:p>
            <a:pPr lvl="1"/>
            <a:r>
              <a:rPr lang="en-US" dirty="0" smtClean="0"/>
              <a:t>ROA is return on assets</a:t>
            </a:r>
          </a:p>
          <a:p>
            <a:pPr lvl="1"/>
            <a:r>
              <a:rPr lang="en-US" i="1" dirty="0" smtClean="0"/>
              <a:t>d</a:t>
            </a:r>
            <a:r>
              <a:rPr lang="en-US" dirty="0" smtClean="0"/>
              <a:t> is the dividend payout ratio</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419600"/>
            <a:ext cx="3810000" cy="889494"/>
          </a:xfrm>
          <a:prstGeom prst="rect">
            <a:avLst/>
          </a:prstGeo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6248400" y="4385109"/>
            <a:ext cx="2452466" cy="1676400"/>
          </a:xfrm>
          <a:prstGeom prst="rect">
            <a:avLst/>
          </a:prstGeom>
          <a:noFill/>
          <a:ln w="9525">
            <a:noFill/>
            <a:miter lim="800000"/>
            <a:headEnd/>
            <a:tailEnd/>
          </a:ln>
        </p:spPr>
      </p:pic>
    </p:spTree>
    <p:extLst>
      <p:ext uri="{BB962C8B-B14F-4D97-AF65-F5344CB8AC3E}">
        <p14:creationId xmlns:p14="http://schemas.microsoft.com/office/powerpoint/2010/main" val="13090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Maximum Internal Growth Rate</a:t>
            </a:r>
            <a:endParaRPr lang="en-US" sz="3200"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3581400"/>
            <a:ext cx="8137723" cy="2743200"/>
          </a:xfr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3962400" y="2438400"/>
            <a:ext cx="2229515" cy="1524000"/>
          </a:xfrm>
          <a:prstGeom prst="rect">
            <a:avLst/>
          </a:prstGeom>
          <a:noFill/>
          <a:ln w="9525">
            <a:noFill/>
            <a:miter lim="800000"/>
            <a:headEnd/>
            <a:tailEnd/>
          </a:ln>
        </p:spPr>
      </p:pic>
    </p:spTree>
    <p:extLst>
      <p:ext uri="{BB962C8B-B14F-4D97-AF65-F5344CB8AC3E}">
        <p14:creationId xmlns:p14="http://schemas.microsoft.com/office/powerpoint/2010/main" val="32758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Projecting the Maximum Sustainable Growth Rate</a:t>
            </a:r>
          </a:p>
        </p:txBody>
      </p:sp>
      <p:sp>
        <p:nvSpPr>
          <p:cNvPr id="3" name="Content Placeholder 2"/>
          <p:cNvSpPr>
            <a:spLocks noGrp="1"/>
          </p:cNvSpPr>
          <p:nvPr>
            <p:ph idx="1"/>
          </p:nvPr>
        </p:nvSpPr>
        <p:spPr/>
        <p:txBody>
          <a:bodyPr/>
          <a:lstStyle/>
          <a:p>
            <a:r>
              <a:rPr lang="en-US" dirty="0" smtClean="0"/>
              <a:t>Maximum sustainable growth rate (MSGR)</a:t>
            </a:r>
          </a:p>
          <a:p>
            <a:pPr lvl="1"/>
            <a:r>
              <a:rPr lang="en-US" dirty="0" smtClean="0"/>
              <a:t>The highest growth that a firm can sustain using only internal equity</a:t>
            </a:r>
          </a:p>
          <a:p>
            <a:pPr lvl="1"/>
            <a:endParaRPr lang="en-US" dirty="0"/>
          </a:p>
          <a:p>
            <a:r>
              <a:rPr lang="en-US" dirty="0" smtClean="0"/>
              <a:t>MSGR Equation</a:t>
            </a:r>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277818"/>
            <a:ext cx="3962403" cy="990600"/>
          </a:xfrm>
          <a:prstGeom prst="rect">
            <a:avLst/>
          </a:prstGeo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6477000" y="3200400"/>
            <a:ext cx="2452466" cy="1676400"/>
          </a:xfrm>
          <a:prstGeom prst="rect">
            <a:avLst/>
          </a:prstGeom>
          <a:noFill/>
          <a:ln w="9525">
            <a:noFill/>
            <a:miter lim="800000"/>
            <a:headEnd/>
            <a:tailEnd/>
          </a:ln>
        </p:spPr>
      </p:pic>
    </p:spTree>
    <p:extLst>
      <p:ext uri="{BB962C8B-B14F-4D97-AF65-F5344CB8AC3E}">
        <p14:creationId xmlns:p14="http://schemas.microsoft.com/office/powerpoint/2010/main" val="272186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Projecting the Maximum Sustainable Growth Rate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3886200"/>
            <a:ext cx="8189760" cy="2362200"/>
          </a:xfrm>
        </p:spPr>
      </p:pic>
      <p:pic>
        <p:nvPicPr>
          <p:cNvPr id="5" name="Picture 7" descr="I'm No Human!">
            <a:hlinkClick r:id="rId4"/>
          </p:cNvPr>
          <p:cNvPicPr>
            <a:picLocks noChangeAspect="1" noChangeArrowheads="1" noCrop="1"/>
          </p:cNvPicPr>
          <p:nvPr/>
        </p:nvPicPr>
        <p:blipFill>
          <a:blip r:embed="rId5" cstate="print"/>
          <a:srcRect/>
          <a:stretch>
            <a:fillRect/>
          </a:stretch>
        </p:blipFill>
        <p:spPr bwMode="auto">
          <a:xfrm>
            <a:off x="3886200" y="1981200"/>
            <a:ext cx="2895600" cy="1979307"/>
          </a:xfrm>
          <a:prstGeom prst="rect">
            <a:avLst/>
          </a:prstGeom>
          <a:noFill/>
          <a:ln w="9525">
            <a:noFill/>
            <a:miter lim="800000"/>
            <a:headEnd/>
            <a:tailEnd/>
          </a:ln>
        </p:spPr>
      </p:pic>
    </p:spTree>
    <p:extLst>
      <p:ext uri="{BB962C8B-B14F-4D97-AF65-F5344CB8AC3E}">
        <p14:creationId xmlns:p14="http://schemas.microsoft.com/office/powerpoint/2010/main" val="20093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Influence Growth Rate</a:t>
            </a:r>
            <a:endParaRPr lang="en-US" dirty="0"/>
          </a:p>
        </p:txBody>
      </p:sp>
      <p:sp>
        <p:nvSpPr>
          <p:cNvPr id="3" name="Content Placeholder 2"/>
          <p:cNvSpPr>
            <a:spLocks noGrp="1"/>
          </p:cNvSpPr>
          <p:nvPr>
            <p:ph idx="1"/>
          </p:nvPr>
        </p:nvSpPr>
        <p:spPr>
          <a:xfrm>
            <a:off x="457200" y="2362200"/>
            <a:ext cx="8229600" cy="4876800"/>
          </a:xfrm>
        </p:spPr>
        <p:txBody>
          <a:bodyPr>
            <a:normAutofit/>
          </a:bodyPr>
          <a:lstStyle/>
          <a:p>
            <a:r>
              <a:rPr lang="en-US" dirty="0" smtClean="0"/>
              <a:t>Profit margin</a:t>
            </a:r>
          </a:p>
          <a:p>
            <a:pPr lvl="1"/>
            <a:r>
              <a:rPr lang="en-US" dirty="0" smtClean="0"/>
              <a:t>The greater the profit on sales, the more cash is available to finance growth</a:t>
            </a:r>
          </a:p>
          <a:p>
            <a:pPr lvl="1"/>
            <a:endParaRPr lang="en-US" dirty="0" smtClean="0"/>
          </a:p>
          <a:p>
            <a:r>
              <a:rPr lang="en-US" dirty="0" smtClean="0"/>
              <a:t>Total asset turnover</a:t>
            </a:r>
          </a:p>
          <a:p>
            <a:pPr lvl="1"/>
            <a:r>
              <a:rPr lang="en-US" dirty="0" smtClean="0"/>
              <a:t>The more rapidly assets turn over the more sales are generated by each dollar of assets</a:t>
            </a:r>
          </a:p>
        </p:txBody>
      </p:sp>
    </p:spTree>
    <p:extLst>
      <p:ext uri="{BB962C8B-B14F-4D97-AF65-F5344CB8AC3E}">
        <p14:creationId xmlns:p14="http://schemas.microsoft.com/office/powerpoint/2010/main" val="4267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Influence Growth Rate</a:t>
            </a:r>
          </a:p>
        </p:txBody>
      </p:sp>
      <p:sp>
        <p:nvSpPr>
          <p:cNvPr id="3" name="Content Placeholder 2"/>
          <p:cNvSpPr>
            <a:spLocks noGrp="1"/>
          </p:cNvSpPr>
          <p:nvPr>
            <p:ph idx="1"/>
          </p:nvPr>
        </p:nvSpPr>
        <p:spPr/>
        <p:txBody>
          <a:bodyPr/>
          <a:lstStyle/>
          <a:p>
            <a:r>
              <a:rPr lang="en-US" dirty="0"/>
              <a:t>Financial leverage</a:t>
            </a:r>
          </a:p>
          <a:p>
            <a:pPr lvl="1"/>
            <a:r>
              <a:rPr lang="en-US" dirty="0"/>
              <a:t>The greater percentage of debt in the firms optimal capital structure, the less equity is required to support </a:t>
            </a:r>
            <a:r>
              <a:rPr lang="en-US" dirty="0" smtClean="0"/>
              <a:t>growth</a:t>
            </a:r>
          </a:p>
          <a:p>
            <a:pPr lvl="1"/>
            <a:endParaRPr lang="en-US" dirty="0"/>
          </a:p>
          <a:p>
            <a:r>
              <a:rPr lang="en-US" dirty="0"/>
              <a:t>Dividend payout ratio</a:t>
            </a:r>
          </a:p>
          <a:p>
            <a:pPr lvl="1"/>
            <a:r>
              <a:rPr lang="en-US" dirty="0"/>
              <a:t>The greater the net income kept by the firm to finance </a:t>
            </a:r>
            <a:r>
              <a:rPr lang="en-US" dirty="0" smtClean="0"/>
              <a:t>growth (i.e. lower dividend payout), </a:t>
            </a:r>
            <a:r>
              <a:rPr lang="en-US" dirty="0"/>
              <a:t>the greater the maximum sustainable growth rate</a:t>
            </a:r>
          </a:p>
          <a:p>
            <a:endParaRPr lang="en-US" dirty="0"/>
          </a:p>
        </p:txBody>
      </p:sp>
    </p:spTree>
    <p:extLst>
      <p:ext uri="{BB962C8B-B14F-4D97-AF65-F5344CB8AC3E}">
        <p14:creationId xmlns:p14="http://schemas.microsoft.com/office/powerpoint/2010/main" val="40239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638918"/>
            <a:ext cx="6629400" cy="830997"/>
          </a:xfrm>
          <a:prstGeom prst="rect">
            <a:avLst/>
          </a:prstGeom>
          <a:noFill/>
        </p:spPr>
        <p:txBody>
          <a:bodyPr wrap="square" rtlCol="0">
            <a:spAutoFit/>
          </a:bodyPr>
          <a:lstStyle/>
          <a:p>
            <a:pPr algn="ctr"/>
            <a:r>
              <a:rPr lang="en-US" sz="4800" b="1" dirty="0" smtClean="0"/>
              <a:t>END OF CHAPTER 14</a:t>
            </a:r>
            <a:endParaRPr lang="en-US" sz="4800" b="1" dirty="0"/>
          </a:p>
        </p:txBody>
      </p:sp>
    </p:spTree>
    <p:extLst>
      <p:ext uri="{BB962C8B-B14F-4D97-AF65-F5344CB8AC3E}">
        <p14:creationId xmlns:p14="http://schemas.microsoft.com/office/powerpoint/2010/main" val="37017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494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09600" y="1371600"/>
            <a:ext cx="8001000" cy="1927225"/>
          </a:xfrm>
        </p:spPr>
        <p:txBody>
          <a:bodyPr/>
          <a:lstStyle/>
          <a:p>
            <a:r>
              <a:rPr lang="en-US" sz="4400" dirty="0" smtClean="0"/>
              <a:t>The management of working capital	</a:t>
            </a:r>
            <a:endParaRPr lang="en-US" sz="4400" dirty="0"/>
          </a:p>
        </p:txBody>
      </p:sp>
      <p:sp>
        <p:nvSpPr>
          <p:cNvPr id="10" name="Subtitle 9"/>
          <p:cNvSpPr>
            <a:spLocks noGrp="1"/>
          </p:cNvSpPr>
          <p:nvPr>
            <p:ph type="subTitle" idx="1"/>
          </p:nvPr>
        </p:nvSpPr>
        <p:spPr/>
        <p:txBody>
          <a:bodyPr/>
          <a:lstStyle/>
          <a:p>
            <a:r>
              <a:rPr lang="en-US" dirty="0" smtClean="0"/>
              <a:t>Chapter 15</a:t>
            </a:r>
            <a:endParaRPr lang="en-US" dirty="0"/>
          </a:p>
        </p:txBody>
      </p:sp>
    </p:spTree>
    <p:extLst>
      <p:ext uri="{BB962C8B-B14F-4D97-AF65-F5344CB8AC3E}">
        <p14:creationId xmlns:p14="http://schemas.microsoft.com/office/powerpoint/2010/main" val="3317532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Distributions?</a:t>
            </a:r>
            <a:endParaRPr lang="en-US" dirty="0"/>
          </a:p>
        </p:txBody>
      </p:sp>
      <p:sp>
        <p:nvSpPr>
          <p:cNvPr id="3" name="Content Placeholder 2"/>
          <p:cNvSpPr>
            <a:spLocks noGrp="1"/>
          </p:cNvSpPr>
          <p:nvPr>
            <p:ph idx="1"/>
          </p:nvPr>
        </p:nvSpPr>
        <p:spPr>
          <a:xfrm>
            <a:off x="457200" y="1981200"/>
            <a:ext cx="8229600" cy="4876800"/>
          </a:xfrm>
        </p:spPr>
        <p:txBody>
          <a:bodyPr/>
          <a:lstStyle/>
          <a:p>
            <a:r>
              <a:rPr lang="en-US" dirty="0" smtClean="0"/>
              <a:t>A small number of companies pay most of the dividends, and generate the most earnings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096" y="2971800"/>
            <a:ext cx="5191850" cy="3467584"/>
          </a:xfrm>
          <a:prstGeom prst="rect">
            <a:avLst/>
          </a:prstGeom>
        </p:spPr>
      </p:pic>
    </p:spTree>
    <p:extLst>
      <p:ext uri="{BB962C8B-B14F-4D97-AF65-F5344CB8AC3E}">
        <p14:creationId xmlns:p14="http://schemas.microsoft.com/office/powerpoint/2010/main" val="4057323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990600"/>
          </a:xfrm>
        </p:spPr>
        <p:txBody>
          <a:bodyPr/>
          <a:lstStyle/>
          <a:p>
            <a:r>
              <a:rPr lang="en-US" dirty="0" smtClean="0"/>
              <a:t>Learning Objectives	</a:t>
            </a:r>
            <a:endParaRPr lang="en-US" dirty="0"/>
          </a:p>
        </p:txBody>
      </p:sp>
      <p:sp>
        <p:nvSpPr>
          <p:cNvPr id="3" name="Content Placeholder 2"/>
          <p:cNvSpPr>
            <a:spLocks noGrp="1"/>
          </p:cNvSpPr>
          <p:nvPr>
            <p:ph idx="1"/>
          </p:nvPr>
        </p:nvSpPr>
        <p:spPr>
          <a:xfrm>
            <a:off x="457200" y="2057400"/>
            <a:ext cx="7924800" cy="4267200"/>
          </a:xfrm>
        </p:spPr>
        <p:txBody>
          <a:bodyPr>
            <a:normAutofit fontScale="92500" lnSpcReduction="20000"/>
          </a:bodyPr>
          <a:lstStyle/>
          <a:p>
            <a:r>
              <a:rPr lang="en-US" dirty="0" smtClean="0"/>
              <a:t>Be able to calculate the operating period and cash conversion cycle to understand their roles in working capital management</a:t>
            </a:r>
          </a:p>
          <a:p>
            <a:pPr marL="0" indent="0">
              <a:buNone/>
            </a:pPr>
            <a:endParaRPr lang="en-US" sz="1100" dirty="0" smtClean="0"/>
          </a:p>
          <a:p>
            <a:r>
              <a:rPr lang="en-US" dirty="0" smtClean="0"/>
              <a:t>Use the economic order quantity method to compute optimal inventory level</a:t>
            </a:r>
          </a:p>
          <a:p>
            <a:pPr marL="0" indent="0">
              <a:buNone/>
            </a:pPr>
            <a:endParaRPr lang="en-US" sz="1200" dirty="0" smtClean="0"/>
          </a:p>
          <a:p>
            <a:r>
              <a:rPr lang="en-US" dirty="0" smtClean="0"/>
              <a:t>Understand the nature of float and how it affects a firms cash requirements</a:t>
            </a:r>
          </a:p>
          <a:p>
            <a:pPr marL="0" indent="0">
              <a:buNone/>
            </a:pPr>
            <a:endParaRPr lang="en-US" sz="1200" dirty="0" smtClean="0"/>
          </a:p>
          <a:p>
            <a:r>
              <a:rPr lang="en-US" dirty="0" smtClean="0"/>
              <a:t>Recognize the real cost of using trade credit</a:t>
            </a:r>
          </a:p>
          <a:p>
            <a:pPr marL="0" indent="0">
              <a:buNone/>
            </a:pPr>
            <a:endParaRPr lang="en-US" sz="1100" dirty="0" smtClean="0"/>
          </a:p>
          <a:p>
            <a:r>
              <a:rPr lang="en-US" dirty="0" smtClean="0"/>
              <a:t>Understand the tradeoff between different credit policies</a:t>
            </a:r>
            <a:endParaRPr lang="en-US" dirty="0"/>
          </a:p>
        </p:txBody>
      </p:sp>
    </p:spTree>
    <p:extLst>
      <p:ext uri="{BB962C8B-B14F-4D97-AF65-F5344CB8AC3E}">
        <p14:creationId xmlns:p14="http://schemas.microsoft.com/office/powerpoint/2010/main" val="38456875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LO1: The Operating and Cash Conversion Cycles</a:t>
            </a:r>
            <a:endParaRPr lang="en-US" sz="3200" dirty="0"/>
          </a:p>
        </p:txBody>
      </p:sp>
      <p:sp>
        <p:nvSpPr>
          <p:cNvPr id="3" name="Content Placeholder 2"/>
          <p:cNvSpPr>
            <a:spLocks noGrp="1"/>
          </p:cNvSpPr>
          <p:nvPr>
            <p:ph idx="1"/>
          </p:nvPr>
        </p:nvSpPr>
        <p:spPr/>
        <p:txBody>
          <a:bodyPr/>
          <a:lstStyle/>
          <a:p>
            <a:r>
              <a:rPr lang="en-US" dirty="0" smtClean="0"/>
              <a:t>Operating period</a:t>
            </a:r>
          </a:p>
          <a:p>
            <a:pPr lvl="1"/>
            <a:r>
              <a:rPr lang="en-US" dirty="0" smtClean="0"/>
              <a:t>The amount of time it takes to buy inventory, sell it, and collect on the sale</a:t>
            </a:r>
          </a:p>
          <a:p>
            <a:pPr lvl="1"/>
            <a:r>
              <a:rPr lang="en-US" dirty="0" smtClean="0"/>
              <a:t>The length of the period can vary widely across industries</a:t>
            </a:r>
          </a:p>
          <a:p>
            <a:pPr lvl="1"/>
            <a:endParaRPr lang="en-US" dirty="0"/>
          </a:p>
          <a:p>
            <a:r>
              <a:rPr lang="en-US" dirty="0" smtClean="0"/>
              <a:t>Cash conversion cycle</a:t>
            </a:r>
          </a:p>
          <a:p>
            <a:pPr lvl="1"/>
            <a:r>
              <a:rPr lang="en-US" dirty="0" smtClean="0"/>
              <a:t>The amount of time between when we pay for our products and when we receive payment for selling them</a:t>
            </a:r>
            <a:endParaRPr lang="en-US" dirty="0"/>
          </a:p>
        </p:txBody>
      </p:sp>
    </p:spTree>
    <p:extLst>
      <p:ext uri="{BB962C8B-B14F-4D97-AF65-F5344CB8AC3E}">
        <p14:creationId xmlns:p14="http://schemas.microsoft.com/office/powerpoint/2010/main" val="37805991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Period</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399" y="2362200"/>
            <a:ext cx="7993931" cy="2438400"/>
          </a:xfrm>
        </p:spPr>
      </p:pic>
    </p:spTree>
    <p:extLst>
      <p:ext uri="{BB962C8B-B14F-4D97-AF65-F5344CB8AC3E}">
        <p14:creationId xmlns:p14="http://schemas.microsoft.com/office/powerpoint/2010/main" val="733417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Period</a:t>
            </a:r>
            <a:endParaRPr lang="en-US" dirty="0"/>
          </a:p>
        </p:txBody>
      </p:sp>
      <p:sp>
        <p:nvSpPr>
          <p:cNvPr id="3" name="Content Placeholder 2"/>
          <p:cNvSpPr>
            <a:spLocks noGrp="1"/>
          </p:cNvSpPr>
          <p:nvPr>
            <p:ph idx="1"/>
          </p:nvPr>
        </p:nvSpPr>
        <p:spPr/>
        <p:txBody>
          <a:bodyPr/>
          <a:lstStyle/>
          <a:p>
            <a:r>
              <a:rPr lang="en-US" dirty="0" smtClean="0"/>
              <a:t>Inventory period</a:t>
            </a:r>
          </a:p>
          <a:p>
            <a:pPr lvl="1"/>
            <a:r>
              <a:rPr lang="en-US" dirty="0" smtClean="0"/>
              <a:t>The time it takes to acquire and sell the inventory</a:t>
            </a:r>
            <a:endParaRPr lang="en-US" dirty="0"/>
          </a:p>
          <a:p>
            <a:r>
              <a:rPr lang="en-US" dirty="0" smtClean="0"/>
              <a:t>Collection period</a:t>
            </a:r>
          </a:p>
          <a:p>
            <a:pPr lvl="1"/>
            <a:r>
              <a:rPr lang="en-US" dirty="0" smtClean="0"/>
              <a:t>The time from the sale of the product until funds are actually received from the buyer</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4724400"/>
            <a:ext cx="6586785" cy="762000"/>
          </a:xfrm>
          <a:prstGeom prst="rect">
            <a:avLst/>
          </a:prstGeom>
        </p:spPr>
      </p:pic>
    </p:spTree>
    <p:extLst>
      <p:ext uri="{BB962C8B-B14F-4D97-AF65-F5344CB8AC3E}">
        <p14:creationId xmlns:p14="http://schemas.microsoft.com/office/powerpoint/2010/main" val="30402915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Cash Conversion Cycle</a:t>
            </a:r>
            <a:endParaRPr lang="en-US" dirty="0"/>
          </a:p>
        </p:txBody>
      </p:sp>
      <p:sp>
        <p:nvSpPr>
          <p:cNvPr id="3" name="Content Placeholder 2"/>
          <p:cNvSpPr>
            <a:spLocks noGrp="1"/>
          </p:cNvSpPr>
          <p:nvPr>
            <p:ph idx="1"/>
          </p:nvPr>
        </p:nvSpPr>
        <p:spPr/>
        <p:txBody>
          <a:bodyPr/>
          <a:lstStyle/>
          <a:p>
            <a:r>
              <a:rPr lang="en-US" dirty="0" smtClean="0"/>
              <a:t>Accounts payable period</a:t>
            </a:r>
          </a:p>
          <a:p>
            <a:pPr lvl="1"/>
            <a:r>
              <a:rPr lang="en-US" dirty="0" smtClean="0"/>
              <a:t>The time the vendor allows the firm to pay for raw materials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05200"/>
            <a:ext cx="6683489" cy="2438400"/>
          </a:xfrm>
          <a:prstGeom prst="rect">
            <a:avLst/>
          </a:prstGeom>
        </p:spPr>
      </p:pic>
    </p:spTree>
    <p:extLst>
      <p:ext uri="{BB962C8B-B14F-4D97-AF65-F5344CB8AC3E}">
        <p14:creationId xmlns:p14="http://schemas.microsoft.com/office/powerpoint/2010/main" val="3287346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Cash Conversion Cycle</a:t>
            </a:r>
            <a:endParaRPr lang="en-US" dirty="0"/>
          </a:p>
        </p:txBody>
      </p:sp>
      <p:sp>
        <p:nvSpPr>
          <p:cNvPr id="3" name="Content Placeholder 2"/>
          <p:cNvSpPr>
            <a:spLocks noGrp="1"/>
          </p:cNvSpPr>
          <p:nvPr>
            <p:ph idx="1"/>
          </p:nvPr>
        </p:nvSpPr>
        <p:spPr>
          <a:xfrm>
            <a:off x="350651" y="2133600"/>
            <a:ext cx="8229600" cy="4876800"/>
          </a:xfrm>
        </p:spPr>
        <p:txBody>
          <a:bodyPr/>
          <a:lstStyle/>
          <a:p>
            <a:r>
              <a:rPr lang="en-US" dirty="0" smtClean="0"/>
              <a:t>Step 1: compute the operating period</a:t>
            </a:r>
          </a:p>
          <a:p>
            <a:pPr lvl="1"/>
            <a:r>
              <a:rPr lang="en-US" dirty="0" smtClean="0"/>
              <a:t>To compute operating period we need average inventory period and average collection period</a:t>
            </a:r>
          </a:p>
          <a:p>
            <a:pPr lvl="1"/>
            <a:endParaRPr lang="en-US" dirty="0"/>
          </a:p>
          <a:p>
            <a:pPr lvl="1"/>
            <a:endParaRPr lang="en-US" dirty="0" smtClean="0"/>
          </a:p>
          <a:p>
            <a:pPr lvl="1"/>
            <a:endParaRPr lang="en-US" dirty="0"/>
          </a:p>
          <a:p>
            <a:pPr lvl="1"/>
            <a:endParaRPr lang="en-US" dirty="0" smtClean="0"/>
          </a:p>
          <a:p>
            <a:pPr lvl="1"/>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25" y="3352800"/>
            <a:ext cx="5666875" cy="1282705"/>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8813" y="4800600"/>
            <a:ext cx="5601482" cy="1286055"/>
          </a:xfrm>
          <a:prstGeom prst="rect">
            <a:avLst/>
          </a:prstGeom>
        </p:spPr>
      </p:pic>
    </p:spTree>
    <p:extLst>
      <p:ext uri="{BB962C8B-B14F-4D97-AF65-F5344CB8AC3E}">
        <p14:creationId xmlns:p14="http://schemas.microsoft.com/office/powerpoint/2010/main" val="32094000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Cash Conversion Cycle</a:t>
            </a:r>
          </a:p>
        </p:txBody>
      </p:sp>
      <p:sp>
        <p:nvSpPr>
          <p:cNvPr id="3" name="Content Placeholder 2"/>
          <p:cNvSpPr>
            <a:spLocks noGrp="1"/>
          </p:cNvSpPr>
          <p:nvPr>
            <p:ph idx="1"/>
          </p:nvPr>
        </p:nvSpPr>
        <p:spPr/>
        <p:txBody>
          <a:bodyPr/>
          <a:lstStyle/>
          <a:p>
            <a:r>
              <a:rPr lang="en-US" dirty="0" smtClean="0"/>
              <a:t>Step 2: Calculating the cash conversion cycle</a:t>
            </a:r>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047999"/>
            <a:ext cx="6350160" cy="1042738"/>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0" y="4592053"/>
            <a:ext cx="5969160" cy="731704"/>
          </a:xfrm>
          <a:prstGeom prst="rect">
            <a:avLst/>
          </a:prstGeom>
        </p:spPr>
      </p:pic>
    </p:spTree>
    <p:extLst>
      <p:ext uri="{BB962C8B-B14F-4D97-AF65-F5344CB8AC3E}">
        <p14:creationId xmlns:p14="http://schemas.microsoft.com/office/powerpoint/2010/main" val="369877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Cash Conversion Cycle</a:t>
            </a:r>
          </a:p>
        </p:txBody>
      </p:sp>
      <p:pic>
        <p:nvPicPr>
          <p:cNvPr id="6" name="Content Placeholder 5"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133600"/>
            <a:ext cx="6858000" cy="4026610"/>
          </a:xfrm>
        </p:spPr>
      </p:pic>
    </p:spTree>
    <p:extLst>
      <p:ext uri="{BB962C8B-B14F-4D97-AF65-F5344CB8AC3E}">
        <p14:creationId xmlns:p14="http://schemas.microsoft.com/office/powerpoint/2010/main" val="19526514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Cash Conversion Cycle</a:t>
            </a:r>
          </a:p>
        </p:txBody>
      </p:sp>
      <p:pic>
        <p:nvPicPr>
          <p:cNvPr id="7" name="Content Placeholder 6"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981200"/>
            <a:ext cx="5620535" cy="4324954"/>
          </a:xfrm>
        </p:spPr>
      </p:pic>
    </p:spTree>
    <p:extLst>
      <p:ext uri="{BB962C8B-B14F-4D97-AF65-F5344CB8AC3E}">
        <p14:creationId xmlns:p14="http://schemas.microsoft.com/office/powerpoint/2010/main" val="42775849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Cash Conversion Cycle</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438400"/>
            <a:ext cx="7987552" cy="2514600"/>
          </a:xfrm>
        </p:spPr>
      </p:pic>
    </p:spTree>
    <p:extLst>
      <p:ext uri="{BB962C8B-B14F-4D97-AF65-F5344CB8AC3E}">
        <p14:creationId xmlns:p14="http://schemas.microsoft.com/office/powerpoint/2010/main" val="3280581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on Dividends and Capital Gains</a:t>
            </a:r>
            <a:endParaRPr lang="en-US" dirty="0"/>
          </a:p>
        </p:txBody>
      </p:sp>
      <p:sp>
        <p:nvSpPr>
          <p:cNvPr id="3" name="Content Placeholder 2"/>
          <p:cNvSpPr>
            <a:spLocks noGrp="1"/>
          </p:cNvSpPr>
          <p:nvPr>
            <p:ph idx="1"/>
          </p:nvPr>
        </p:nvSpPr>
        <p:spPr/>
        <p:txBody>
          <a:bodyPr/>
          <a:lstStyle/>
          <a:p>
            <a:r>
              <a:rPr lang="en-US" dirty="0" smtClean="0"/>
              <a:t>Stockholders pay tax on the dividend the year the dividend is paid</a:t>
            </a:r>
          </a:p>
          <a:p>
            <a:r>
              <a:rPr lang="en-US" dirty="0" smtClean="0"/>
              <a:t>2012 tax rate for dividends</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86200"/>
            <a:ext cx="5346701" cy="2286000"/>
          </a:xfrm>
          <a:prstGeom prst="rect">
            <a:avLst/>
          </a:prstGeom>
        </p:spPr>
      </p:pic>
    </p:spTree>
    <p:extLst>
      <p:ext uri="{BB962C8B-B14F-4D97-AF65-F5344CB8AC3E}">
        <p14:creationId xmlns:p14="http://schemas.microsoft.com/office/powerpoint/2010/main" val="982980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1066800"/>
          </a:xfrm>
        </p:spPr>
        <p:txBody>
          <a:bodyPr>
            <a:normAutofit/>
          </a:bodyPr>
          <a:lstStyle/>
          <a:p>
            <a:r>
              <a:rPr lang="en-US" sz="2600" dirty="0" smtClean="0"/>
              <a:t>Using the Cash Conversion Cycle in Working Capital Management</a:t>
            </a:r>
            <a:endParaRPr lang="en-US" sz="2600" dirty="0"/>
          </a:p>
        </p:txBody>
      </p:sp>
      <p:sp>
        <p:nvSpPr>
          <p:cNvPr id="3" name="Content Placeholder 2"/>
          <p:cNvSpPr>
            <a:spLocks noGrp="1"/>
          </p:cNvSpPr>
          <p:nvPr>
            <p:ph idx="1"/>
          </p:nvPr>
        </p:nvSpPr>
        <p:spPr/>
        <p:txBody>
          <a:bodyPr/>
          <a:lstStyle/>
          <a:p>
            <a:r>
              <a:rPr lang="en-US" dirty="0" smtClean="0"/>
              <a:t>Variables that impact the cash conversion cycle</a:t>
            </a: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124200"/>
            <a:ext cx="6324600" cy="2198620"/>
          </a:xfrm>
          <a:prstGeom prst="rect">
            <a:avLst/>
          </a:prstGeom>
        </p:spPr>
      </p:pic>
    </p:spTree>
    <p:extLst>
      <p:ext uri="{BB962C8B-B14F-4D97-AF65-F5344CB8AC3E}">
        <p14:creationId xmlns:p14="http://schemas.microsoft.com/office/powerpoint/2010/main" val="9494400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LO2: How to Manage Inventory</a:t>
            </a:r>
            <a:endParaRPr lang="en-US" dirty="0"/>
          </a:p>
        </p:txBody>
      </p:sp>
      <p:sp>
        <p:nvSpPr>
          <p:cNvPr id="3" name="Content Placeholder 2"/>
          <p:cNvSpPr>
            <a:spLocks noGrp="1"/>
          </p:cNvSpPr>
          <p:nvPr>
            <p:ph idx="1"/>
          </p:nvPr>
        </p:nvSpPr>
        <p:spPr/>
        <p:txBody>
          <a:bodyPr/>
          <a:lstStyle/>
          <a:p>
            <a:r>
              <a:rPr lang="en-US" dirty="0" smtClean="0"/>
              <a:t>Inventory represents a major asset for many firms</a:t>
            </a:r>
          </a:p>
          <a:p>
            <a:endParaRPr lang="en-US" dirty="0"/>
          </a:p>
          <a:p>
            <a:r>
              <a:rPr lang="en-US" dirty="0" smtClean="0"/>
              <a:t>Typical manufacturing firms have at least 15% of assets in inventory</a:t>
            </a:r>
          </a:p>
          <a:p>
            <a:endParaRPr lang="en-US" dirty="0"/>
          </a:p>
          <a:p>
            <a:r>
              <a:rPr lang="en-US" dirty="0" smtClean="0"/>
              <a:t>Retailers can have 25% or more of total assets in inventory</a:t>
            </a:r>
            <a:endParaRPr lang="en-US" dirty="0"/>
          </a:p>
        </p:txBody>
      </p:sp>
    </p:spTree>
    <p:extLst>
      <p:ext uri="{BB962C8B-B14F-4D97-AF65-F5344CB8AC3E}">
        <p14:creationId xmlns:p14="http://schemas.microsoft.com/office/powerpoint/2010/main" val="21410850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Inventory</a:t>
            </a:r>
            <a:endParaRPr lang="en-US" dirty="0"/>
          </a:p>
        </p:txBody>
      </p:sp>
      <p:sp>
        <p:nvSpPr>
          <p:cNvPr id="3" name="Content Placeholder 2"/>
          <p:cNvSpPr>
            <a:spLocks noGrp="1"/>
          </p:cNvSpPr>
          <p:nvPr>
            <p:ph idx="1"/>
          </p:nvPr>
        </p:nvSpPr>
        <p:spPr/>
        <p:txBody>
          <a:bodyPr/>
          <a:lstStyle/>
          <a:p>
            <a:r>
              <a:rPr lang="en-US" dirty="0" smtClean="0"/>
              <a:t>Raw materials</a:t>
            </a:r>
          </a:p>
          <a:p>
            <a:pPr lvl="1"/>
            <a:r>
              <a:rPr lang="en-US" dirty="0" smtClean="0"/>
              <a:t>Materials used in manufacturing process</a:t>
            </a:r>
          </a:p>
          <a:p>
            <a:endParaRPr lang="en-US" dirty="0"/>
          </a:p>
          <a:p>
            <a:r>
              <a:rPr lang="en-US" dirty="0" smtClean="0"/>
              <a:t>Work in process</a:t>
            </a:r>
          </a:p>
          <a:p>
            <a:pPr lvl="1"/>
            <a:r>
              <a:rPr lang="en-US" dirty="0" smtClean="0"/>
              <a:t>Inventory that has been introduced to the manufacturing process</a:t>
            </a:r>
          </a:p>
          <a:p>
            <a:pPr lvl="1"/>
            <a:endParaRPr lang="en-US" dirty="0"/>
          </a:p>
          <a:p>
            <a:r>
              <a:rPr lang="en-US" dirty="0" smtClean="0"/>
              <a:t>Finished goods</a:t>
            </a:r>
          </a:p>
          <a:p>
            <a:pPr lvl="1"/>
            <a:r>
              <a:rPr lang="en-US" dirty="0" smtClean="0"/>
              <a:t>Retailers hold goods ready to sell</a:t>
            </a:r>
          </a:p>
        </p:txBody>
      </p:sp>
    </p:spTree>
    <p:extLst>
      <p:ext uri="{BB962C8B-B14F-4D97-AF65-F5344CB8AC3E}">
        <p14:creationId xmlns:p14="http://schemas.microsoft.com/office/powerpoint/2010/main" val="745378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Holding Inventory</a:t>
            </a:r>
            <a:endParaRPr lang="en-US" dirty="0"/>
          </a:p>
        </p:txBody>
      </p:sp>
      <p:sp>
        <p:nvSpPr>
          <p:cNvPr id="3" name="Content Placeholder 2"/>
          <p:cNvSpPr>
            <a:spLocks noGrp="1"/>
          </p:cNvSpPr>
          <p:nvPr>
            <p:ph idx="1"/>
          </p:nvPr>
        </p:nvSpPr>
        <p:spPr>
          <a:xfrm>
            <a:off x="457200" y="2209800"/>
            <a:ext cx="7696200" cy="4495800"/>
          </a:xfrm>
        </p:spPr>
        <p:txBody>
          <a:bodyPr>
            <a:normAutofit/>
          </a:bodyPr>
          <a:lstStyle/>
          <a:p>
            <a:r>
              <a:rPr lang="en-US" dirty="0" smtClean="0"/>
              <a:t>Costs of holding inventory are called carrying costs and include:</a:t>
            </a:r>
          </a:p>
          <a:p>
            <a:pPr lvl="1"/>
            <a:r>
              <a:rPr lang="en-US" sz="2800" dirty="0"/>
              <a:t>o</a:t>
            </a:r>
            <a:r>
              <a:rPr lang="en-US" sz="2800" dirty="0" smtClean="0"/>
              <a:t>pportunity </a:t>
            </a:r>
            <a:r>
              <a:rPr lang="en-US" sz="2800" dirty="0"/>
              <a:t>cost of funds tied up in inventory</a:t>
            </a:r>
          </a:p>
          <a:p>
            <a:pPr lvl="1"/>
            <a:r>
              <a:rPr lang="en-US" sz="2800" dirty="0"/>
              <a:t>s</a:t>
            </a:r>
            <a:r>
              <a:rPr lang="en-US" sz="2800" dirty="0" smtClean="0"/>
              <a:t>torage </a:t>
            </a:r>
            <a:r>
              <a:rPr lang="en-US" sz="2800" dirty="0"/>
              <a:t>costs</a:t>
            </a:r>
          </a:p>
          <a:p>
            <a:pPr lvl="1"/>
            <a:r>
              <a:rPr lang="en-US" sz="2800" dirty="0"/>
              <a:t>i</a:t>
            </a:r>
            <a:r>
              <a:rPr lang="en-US" sz="2800" dirty="0" smtClean="0"/>
              <a:t>nsurance </a:t>
            </a:r>
            <a:r>
              <a:rPr lang="en-US" sz="2800" dirty="0"/>
              <a:t>costs</a:t>
            </a:r>
          </a:p>
          <a:p>
            <a:pPr lvl="1"/>
            <a:r>
              <a:rPr lang="en-US" sz="2800" dirty="0"/>
              <a:t>c</a:t>
            </a:r>
            <a:r>
              <a:rPr lang="en-US" sz="2800" dirty="0" smtClean="0"/>
              <a:t>ost </a:t>
            </a:r>
            <a:r>
              <a:rPr lang="en-US" sz="2800" dirty="0"/>
              <a:t>of obsolescence, damage, and theft</a:t>
            </a:r>
          </a:p>
          <a:p>
            <a:r>
              <a:rPr lang="en-US" dirty="0" smtClean="0"/>
              <a:t>Shortage Costs are incurred when inventory is too low and sales are missed.</a:t>
            </a:r>
          </a:p>
        </p:txBody>
      </p:sp>
    </p:spTree>
    <p:extLst>
      <p:ext uri="{BB962C8B-B14F-4D97-AF65-F5344CB8AC3E}">
        <p14:creationId xmlns:p14="http://schemas.microsoft.com/office/powerpoint/2010/main" val="5039525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Holding Inventory</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2209800"/>
            <a:ext cx="5068008" cy="4248743"/>
          </a:xfrm>
        </p:spPr>
      </p:pic>
    </p:spTree>
    <p:extLst>
      <p:ext uri="{BB962C8B-B14F-4D97-AF65-F5344CB8AC3E}">
        <p14:creationId xmlns:p14="http://schemas.microsoft.com/office/powerpoint/2010/main" val="2413536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347" y="2743200"/>
            <a:ext cx="4888373" cy="562032"/>
          </a:xfrm>
          <a:prstGeom prst="rect">
            <a:avLst/>
          </a:prstGeom>
        </p:spPr>
      </p:pic>
      <p:sp>
        <p:nvSpPr>
          <p:cNvPr id="2" name="Title 1"/>
          <p:cNvSpPr>
            <a:spLocks noGrp="1"/>
          </p:cNvSpPr>
          <p:nvPr>
            <p:ph type="title"/>
          </p:nvPr>
        </p:nvSpPr>
        <p:spPr/>
        <p:txBody>
          <a:bodyPr/>
          <a:lstStyle/>
          <a:p>
            <a:r>
              <a:rPr lang="en-US" dirty="0" smtClean="0"/>
              <a:t>Optimal Inventory</a:t>
            </a:r>
            <a:endParaRPr lang="en-US" dirty="0"/>
          </a:p>
        </p:txBody>
      </p:sp>
      <p:sp>
        <p:nvSpPr>
          <p:cNvPr id="3" name="Content Placeholder 2"/>
          <p:cNvSpPr>
            <a:spLocks noGrp="1"/>
          </p:cNvSpPr>
          <p:nvPr>
            <p:ph idx="1"/>
          </p:nvPr>
        </p:nvSpPr>
        <p:spPr/>
        <p:txBody>
          <a:bodyPr/>
          <a:lstStyle/>
          <a:p>
            <a:r>
              <a:rPr lang="en-US" dirty="0" smtClean="0"/>
              <a:t>Average inventory</a:t>
            </a:r>
            <a:endParaRPr lang="en-US" dirty="0"/>
          </a:p>
          <a:p>
            <a:pPr marL="0" indent="0">
              <a:buNone/>
            </a:pPr>
            <a:endParaRPr lang="en-US" dirty="0"/>
          </a:p>
          <a:p>
            <a:r>
              <a:rPr lang="en-US" dirty="0" smtClean="0"/>
              <a:t>Optimal Inventory Level</a:t>
            </a:r>
          </a:p>
          <a:p>
            <a:pPr lvl="1"/>
            <a:r>
              <a:rPr lang="en-US" dirty="0" smtClean="0"/>
              <a:t>Occurs when carrying cost is </a:t>
            </a:r>
          </a:p>
          <a:p>
            <a:pPr marL="274320" lvl="1" indent="0">
              <a:buNone/>
            </a:pPr>
            <a:r>
              <a:rPr lang="en-US" dirty="0"/>
              <a:t> </a:t>
            </a:r>
            <a:r>
              <a:rPr lang="en-US" dirty="0" smtClean="0"/>
              <a:t>    equal to reorder costs</a:t>
            </a:r>
            <a:endParaRPr lang="en-US" dirty="0"/>
          </a:p>
        </p:txBody>
      </p:sp>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438400"/>
            <a:ext cx="3300663" cy="3310977"/>
          </a:xfrm>
          <a:prstGeom prst="rect">
            <a:avLst/>
          </a:prstGeom>
        </p:spPr>
      </p:pic>
    </p:spTree>
    <p:extLst>
      <p:ext uri="{BB962C8B-B14F-4D97-AF65-F5344CB8AC3E}">
        <p14:creationId xmlns:p14="http://schemas.microsoft.com/office/powerpoint/2010/main" val="37200197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Economic Order Quantity</a:t>
            </a:r>
            <a:endParaRPr lang="en-US" dirty="0"/>
          </a:p>
        </p:txBody>
      </p:sp>
      <p:sp>
        <p:nvSpPr>
          <p:cNvPr id="3" name="Content Placeholder 2"/>
          <p:cNvSpPr>
            <a:spLocks noGrp="1"/>
          </p:cNvSpPr>
          <p:nvPr>
            <p:ph idx="1"/>
          </p:nvPr>
        </p:nvSpPr>
        <p:spPr/>
        <p:txBody>
          <a:bodyPr/>
          <a:lstStyle/>
          <a:p>
            <a:r>
              <a:rPr lang="en-US" dirty="0" smtClean="0"/>
              <a:t>Economic order quantity (EOQ) model</a:t>
            </a:r>
          </a:p>
          <a:p>
            <a:pPr lvl="1"/>
            <a:r>
              <a:rPr lang="en-US" dirty="0" smtClean="0"/>
              <a:t>Best known and simplest method to compute optimal inventory level</a:t>
            </a:r>
          </a:p>
          <a:p>
            <a:pPr lvl="1"/>
            <a:endParaRPr lang="en-US" dirty="0"/>
          </a:p>
          <a:p>
            <a:endParaRPr lang="en-US" dirty="0"/>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844" y="3352800"/>
            <a:ext cx="5658639" cy="1340455"/>
          </a:xfrm>
          <a:prstGeom prst="rect">
            <a:avLst/>
          </a:prstGeom>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7855" y="5029200"/>
            <a:ext cx="5658640" cy="1343213"/>
          </a:xfrm>
          <a:prstGeom prst="rect">
            <a:avLst/>
          </a:prstGeom>
        </p:spPr>
      </p:pic>
    </p:spTree>
    <p:extLst>
      <p:ext uri="{BB962C8B-B14F-4D97-AF65-F5344CB8AC3E}">
        <p14:creationId xmlns:p14="http://schemas.microsoft.com/office/powerpoint/2010/main" val="12859983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Economic Order Quantity</a:t>
            </a:r>
          </a:p>
        </p:txBody>
      </p:sp>
      <p:sp>
        <p:nvSpPr>
          <p:cNvPr id="3" name="Content Placeholder 2"/>
          <p:cNvSpPr>
            <a:spLocks noGrp="1"/>
          </p:cNvSpPr>
          <p:nvPr>
            <p:ph idx="1"/>
          </p:nvPr>
        </p:nvSpPr>
        <p:spPr/>
        <p:txBody>
          <a:bodyPr/>
          <a:lstStyle/>
          <a:p>
            <a:r>
              <a:rPr lang="en-US" dirty="0"/>
              <a:t>Economic order quantity (EOQ) model</a:t>
            </a:r>
          </a:p>
          <a:p>
            <a:pPr lvl="1"/>
            <a:r>
              <a:rPr lang="en-US" dirty="0"/>
              <a:t>Best known and simplest method to compute optimal inventory level</a:t>
            </a:r>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505200"/>
            <a:ext cx="6853870" cy="2362200"/>
          </a:xfrm>
          <a:prstGeom prst="rect">
            <a:avLst/>
          </a:prstGeom>
        </p:spPr>
      </p:pic>
    </p:spTree>
    <p:extLst>
      <p:ext uri="{BB962C8B-B14F-4D97-AF65-F5344CB8AC3E}">
        <p14:creationId xmlns:p14="http://schemas.microsoft.com/office/powerpoint/2010/main" val="22119443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Economic Order Quantity</a:t>
            </a:r>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2362200"/>
            <a:ext cx="7145642" cy="3657600"/>
          </a:xfrm>
        </p:spPr>
      </p:pic>
    </p:spTree>
    <p:extLst>
      <p:ext uri="{BB962C8B-B14F-4D97-AF65-F5344CB8AC3E}">
        <p14:creationId xmlns:p14="http://schemas.microsoft.com/office/powerpoint/2010/main" val="27901720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Economic Order Quantity</a:t>
            </a:r>
          </a:p>
        </p:txBody>
      </p:sp>
      <p:sp>
        <p:nvSpPr>
          <p:cNvPr id="3" name="Content Placeholder 2"/>
          <p:cNvSpPr>
            <a:spLocks noGrp="1"/>
          </p:cNvSpPr>
          <p:nvPr>
            <p:ph idx="1"/>
          </p:nvPr>
        </p:nvSpPr>
        <p:spPr>
          <a:xfrm>
            <a:off x="457200" y="2133600"/>
            <a:ext cx="8229600" cy="4876800"/>
          </a:xfrm>
        </p:spPr>
        <p:txBody>
          <a:bodyPr/>
          <a:lstStyle/>
          <a:p>
            <a:r>
              <a:rPr lang="en-US" dirty="0" smtClean="0"/>
              <a:t>Adding a safety stock</a:t>
            </a:r>
          </a:p>
          <a:p>
            <a:pPr lvl="1"/>
            <a:r>
              <a:rPr lang="en-US" dirty="0" smtClean="0"/>
              <a:t>A minimum level of inventory a firm keeps on hand</a:t>
            </a:r>
          </a:p>
          <a:p>
            <a:pPr lvl="1"/>
            <a:r>
              <a:rPr lang="en-US" dirty="0" smtClean="0"/>
              <a:t>Ideally inventory will only fall below this level in emergencies</a:t>
            </a:r>
          </a:p>
          <a:p>
            <a:pPr lvl="1"/>
            <a:endParaRPr lang="en-US" dirty="0"/>
          </a:p>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733800"/>
            <a:ext cx="5858693" cy="2514951"/>
          </a:xfrm>
          <a:prstGeom prst="rect">
            <a:avLst/>
          </a:prstGeom>
        </p:spPr>
      </p:pic>
    </p:spTree>
    <p:extLst>
      <p:ext uri="{BB962C8B-B14F-4D97-AF65-F5344CB8AC3E}">
        <p14:creationId xmlns:p14="http://schemas.microsoft.com/office/powerpoint/2010/main" val="3774240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1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2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2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29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0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31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4.xml><?xml version="1.0" encoding="utf-8"?>
<a:theme xmlns:a="http://schemas.openxmlformats.org/drawingml/2006/main" name="3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5.xml><?xml version="1.0" encoding="utf-8"?>
<a:theme xmlns:a="http://schemas.openxmlformats.org/drawingml/2006/main" name="3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6.xml><?xml version="1.0" encoding="utf-8"?>
<a:theme xmlns:a="http://schemas.openxmlformats.org/drawingml/2006/main" name="3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7.xml><?xml version="1.0" encoding="utf-8"?>
<a:theme xmlns:a="http://schemas.openxmlformats.org/drawingml/2006/main" name="3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8.xml><?xml version="1.0" encoding="utf-8"?>
<a:theme xmlns:a="http://schemas.openxmlformats.org/drawingml/2006/main" name="3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9.xml><?xml version="1.0" encoding="utf-8"?>
<a:theme xmlns:a="http://schemas.openxmlformats.org/drawingml/2006/main" name="3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0.xml><?xml version="1.0" encoding="utf-8"?>
<a:theme xmlns:a="http://schemas.openxmlformats.org/drawingml/2006/main" name="38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6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7_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2054</TotalTime>
  <Words>5040</Words>
  <Application>Microsoft Office PowerPoint</Application>
  <PresentationFormat>On-screen Show (4:3)</PresentationFormat>
  <Paragraphs>824</Paragraphs>
  <Slides>116</Slides>
  <Notes>94</Notes>
  <HiddenSlides>0</HiddenSlides>
  <MMClips>0</MMClips>
  <ScaleCrop>false</ScaleCrop>
  <HeadingPairs>
    <vt:vector size="4" baseType="variant">
      <vt:variant>
        <vt:lpstr>Theme</vt:lpstr>
      </vt:variant>
      <vt:variant>
        <vt:i4>40</vt:i4>
      </vt:variant>
      <vt:variant>
        <vt:lpstr>Slide Titles</vt:lpstr>
      </vt:variant>
      <vt:variant>
        <vt:i4>116</vt:i4>
      </vt:variant>
    </vt:vector>
  </HeadingPairs>
  <TitlesOfParts>
    <vt:vector size="156" baseType="lpstr">
      <vt:lpstr>Clarity</vt:lpstr>
      <vt:lpstr>Custom Design</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31_Clarity</vt:lpstr>
      <vt:lpstr>32_Clarity</vt:lpstr>
      <vt:lpstr>33_Clarity</vt:lpstr>
      <vt:lpstr>34_Clarity</vt:lpstr>
      <vt:lpstr>35_Clarity</vt:lpstr>
      <vt:lpstr>36_Clarity</vt:lpstr>
      <vt:lpstr>37_Clarity</vt:lpstr>
      <vt:lpstr>38_Clarity</vt:lpstr>
      <vt:lpstr>Dividends, repurchases, and splits</vt:lpstr>
      <vt:lpstr>Learning Objectives </vt:lpstr>
      <vt:lpstr>LO1: Distributions</vt:lpstr>
      <vt:lpstr>Distributions</vt:lpstr>
      <vt:lpstr>Types of Share Repurchases</vt:lpstr>
      <vt:lpstr>A History of Dividends and Repurchases</vt:lpstr>
      <vt:lpstr>Yields</vt:lpstr>
      <vt:lpstr>Who Makes Distributions?</vt:lpstr>
      <vt:lpstr>Taxes on Dividends and Capital Gains</vt:lpstr>
      <vt:lpstr>Clienteles</vt:lpstr>
      <vt:lpstr>LO2: Dividends</vt:lpstr>
      <vt:lpstr>The Impact of Dividends on the Stock Price</vt:lpstr>
      <vt:lpstr>The Impact of Dividends on the Stock Price</vt:lpstr>
      <vt:lpstr>The Impact of Dividends on the Stock Price</vt:lpstr>
      <vt:lpstr>The Impact of Dividends on the Stock Price</vt:lpstr>
      <vt:lpstr>Other Factors Affecting Dividends</vt:lpstr>
      <vt:lpstr>Empirical Evidence About the Price Reaction of Dividends</vt:lpstr>
      <vt:lpstr>Dividend Policy</vt:lpstr>
      <vt:lpstr>Dividend Policy</vt:lpstr>
      <vt:lpstr>Dividend Policy</vt:lpstr>
      <vt:lpstr>Dividend Policy</vt:lpstr>
      <vt:lpstr>Dividend Policy</vt:lpstr>
      <vt:lpstr>Dividend Policy</vt:lpstr>
      <vt:lpstr>LO3: Stock Repurchases</vt:lpstr>
      <vt:lpstr>Repurchase Mechanics and Timing</vt:lpstr>
      <vt:lpstr>Price Reactions to Stock Repurchases </vt:lpstr>
      <vt:lpstr>Price Reactions to Stock Repurchases </vt:lpstr>
      <vt:lpstr>Price Reactions to Stock Repurchases </vt:lpstr>
      <vt:lpstr>Price Reactions to Stock Repurchases </vt:lpstr>
      <vt:lpstr>Price Reactions to Stock Repurchases </vt:lpstr>
      <vt:lpstr>Taxes, Asymmetric Information and Agency Problems</vt:lpstr>
      <vt:lpstr>Stock Repurchase Policy</vt:lpstr>
      <vt:lpstr>LO4: Stock Dividends and Splits</vt:lpstr>
      <vt:lpstr>The Price Impact of a Stock Split</vt:lpstr>
      <vt:lpstr>The Price Impact of a Stock Split</vt:lpstr>
      <vt:lpstr>The Price Impact of a Stock Split</vt:lpstr>
      <vt:lpstr>Motive for Stock Splits</vt:lpstr>
      <vt:lpstr>Reverse Split</vt:lpstr>
      <vt:lpstr>PowerPoint Presentation</vt:lpstr>
      <vt:lpstr>Financial Planning </vt:lpstr>
      <vt:lpstr>Learning Objectives </vt:lpstr>
      <vt:lpstr>LO1: Sales Forecast</vt:lpstr>
      <vt:lpstr>Basic Sales Forecast</vt:lpstr>
      <vt:lpstr>Basic Sales Forecast</vt:lpstr>
      <vt:lpstr>Sales Forecast for Retailers </vt:lpstr>
      <vt:lpstr>LO2: Cash Budget</vt:lpstr>
      <vt:lpstr>Cash Receipts</vt:lpstr>
      <vt:lpstr>Cash Disbursements</vt:lpstr>
      <vt:lpstr>Cash Disbursements</vt:lpstr>
      <vt:lpstr>Net Cash Flow : Cash Receipts</vt:lpstr>
      <vt:lpstr>Net Cash Flow: Cash Disbursements</vt:lpstr>
      <vt:lpstr>Cash Balance: Surplus or Additional Funds Needed</vt:lpstr>
      <vt:lpstr>Cash Balance: Surplus or Additional Funds Needed</vt:lpstr>
      <vt:lpstr>LO3: Financial Statements Forecasting</vt:lpstr>
      <vt:lpstr>Simple Forecast </vt:lpstr>
      <vt:lpstr>Simple Forecast </vt:lpstr>
      <vt:lpstr>Forecasting Accounts Not Tied to Sales</vt:lpstr>
      <vt:lpstr>Forecasting Accounts Not Tied to Sales</vt:lpstr>
      <vt:lpstr>Forecasting Accounts Not Tied to Sales</vt:lpstr>
      <vt:lpstr>Forecasting Accounts Not Tied to Sales</vt:lpstr>
      <vt:lpstr>Forecasting Accounts Not Tied to Sales</vt:lpstr>
      <vt:lpstr>Forecasting Accounts Not Tied to Sales</vt:lpstr>
      <vt:lpstr>Income Statement Forecast</vt:lpstr>
      <vt:lpstr>Income Statement Forecast</vt:lpstr>
      <vt:lpstr>Balance Sheet Forecast</vt:lpstr>
      <vt:lpstr>Balance Sheet Forecast</vt:lpstr>
      <vt:lpstr>Balance Sheet Forecast</vt:lpstr>
      <vt:lpstr>LO4: Additional Funds Needed and Growth</vt:lpstr>
      <vt:lpstr>Additional Funds Needed and Growth</vt:lpstr>
      <vt:lpstr>Additional Funds Needed and Growth</vt:lpstr>
      <vt:lpstr>Projecting the Maximum Internal Growth Rate</vt:lpstr>
      <vt:lpstr>Maximum Internal Growth Rate</vt:lpstr>
      <vt:lpstr>Projecting the Maximum Sustainable Growth Rate</vt:lpstr>
      <vt:lpstr>Projecting the Maximum Sustainable Growth Rate</vt:lpstr>
      <vt:lpstr>How to Influence Growth Rate</vt:lpstr>
      <vt:lpstr>How to Influence Growth Rate</vt:lpstr>
      <vt:lpstr>PowerPoint Presentation</vt:lpstr>
      <vt:lpstr>PowerPoint Presentation</vt:lpstr>
      <vt:lpstr>The management of working capital </vt:lpstr>
      <vt:lpstr>Learning Objectives </vt:lpstr>
      <vt:lpstr>LO1: The Operating and Cash Conversion Cycles</vt:lpstr>
      <vt:lpstr>The Operating Period</vt:lpstr>
      <vt:lpstr>The Operating Period</vt:lpstr>
      <vt:lpstr>The Cash Conversion Cycle</vt:lpstr>
      <vt:lpstr>Calculating the Cash Conversion Cycle</vt:lpstr>
      <vt:lpstr>Calculating the Cash Conversion Cycle</vt:lpstr>
      <vt:lpstr>Calculating the Cash Conversion Cycle</vt:lpstr>
      <vt:lpstr>Calculating the Cash Conversion Cycle</vt:lpstr>
      <vt:lpstr>Calculating the Cash Conversion Cycle</vt:lpstr>
      <vt:lpstr>Using the Cash Conversion Cycle in Working Capital Management</vt:lpstr>
      <vt:lpstr>LO2: How to Manage Inventory</vt:lpstr>
      <vt:lpstr>3 types of Inventory</vt:lpstr>
      <vt:lpstr>Costs of Holding Inventory</vt:lpstr>
      <vt:lpstr>Costs of Holding Inventory</vt:lpstr>
      <vt:lpstr>Optimal Inventory</vt:lpstr>
      <vt:lpstr>Computing the Economic Order Quantity</vt:lpstr>
      <vt:lpstr>Computing the Economic Order Quantity</vt:lpstr>
      <vt:lpstr>Computing the Economic Order Quantity</vt:lpstr>
      <vt:lpstr>Computing the Economic Order Quantity</vt:lpstr>
      <vt:lpstr>Other Inventory Methods</vt:lpstr>
      <vt:lpstr>Other Inventory Methods</vt:lpstr>
      <vt:lpstr>LO3: How to Manage Accounts Receivable</vt:lpstr>
      <vt:lpstr>Developing a Credit Policy</vt:lpstr>
      <vt:lpstr>Developing a Credit Policy</vt:lpstr>
      <vt:lpstr>Developing a Credit Policy</vt:lpstr>
      <vt:lpstr>Developing a Credit Policy</vt:lpstr>
      <vt:lpstr>Developing a Credit Policy</vt:lpstr>
      <vt:lpstr>Developing a Credit Policy</vt:lpstr>
      <vt:lpstr>Developing a Credit Policy</vt:lpstr>
      <vt:lpstr>Developing a Credit Policy</vt:lpstr>
      <vt:lpstr>LO4: How to Manage Cash</vt:lpstr>
      <vt:lpstr>Electronic Funds Transfer (EFT)</vt:lpstr>
      <vt:lpstr>Computing the Optimal Cash Balance</vt:lpstr>
      <vt:lpstr>LO5: Short Term Financing Alternatives</vt:lpstr>
      <vt:lpstr>Short Term Financing Alternatives</vt:lpstr>
      <vt:lpstr>Short Term Financing Alternatives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mike</dc:creator>
  <cp:lastModifiedBy>James Kuhle</cp:lastModifiedBy>
  <cp:revision>210</cp:revision>
  <dcterms:created xsi:type="dcterms:W3CDTF">2012-06-19T17:25:22Z</dcterms:created>
  <dcterms:modified xsi:type="dcterms:W3CDTF">2014-04-30T03:22:45Z</dcterms:modified>
</cp:coreProperties>
</file>